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</p:sldIdLst>
  <p:sldSz cx="18288000" cy="10287000"/>
  <p:notesSz cx="6858000" cy="9144000"/>
  <p:embeddedFontLst>
    <p:embeddedFont>
      <p:font typeface="Dreaming Outloud Sans Alt" pitchFamily="2" charset="77"/>
      <p:regular r:id="rId106"/>
    </p:embeddedFont>
    <p:embeddedFont>
      <p:font typeface="Dreaming Outloud Sans Alt Italics" pitchFamily="2" charset="77"/>
      <p:regular r:id="rId107"/>
      <p:italic r:id="rId108"/>
    </p:embeddedFont>
    <p:embeddedFont>
      <p:font typeface="Fredoka" panose="02000000000000000000" pitchFamily="2" charset="77"/>
      <p:regular r:id="rId109"/>
    </p:embeddedFont>
    <p:embeddedFont>
      <p:font typeface="Gaegu" pitchFamily="2" charset="0"/>
      <p:regular r:id="rId1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 autoAdjust="0"/>
    <p:restoredTop sz="71438" autoAdjust="0"/>
  </p:normalViewPr>
  <p:slideViewPr>
    <p:cSldViewPr>
      <p:cViewPr varScale="1">
        <p:scale>
          <a:sx n="59" d="100"/>
          <a:sy n="59" d="100"/>
        </p:scale>
        <p:origin x="167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font" Target="fonts/font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52221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3815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5998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43173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3475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.sv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12" Type="http://schemas.openxmlformats.org/officeDocument/2006/relationships/image" Target="../media/image4.png"/><Relationship Id="rId17" Type="http://schemas.openxmlformats.org/officeDocument/2006/relationships/image" Target="../media/image33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1.svg"/><Relationship Id="rId5" Type="http://schemas.openxmlformats.org/officeDocument/2006/relationships/image" Target="../media/image27.svg"/><Relationship Id="rId15" Type="http://schemas.openxmlformats.org/officeDocument/2006/relationships/image" Target="../media/image13.sv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svg"/><Relationship Id="rId1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80.sv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12" Type="http://schemas.openxmlformats.org/officeDocument/2006/relationships/image" Target="../media/image79.png"/><Relationship Id="rId17" Type="http://schemas.openxmlformats.org/officeDocument/2006/relationships/image" Target="../media/image76.sv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5.svg"/><Relationship Id="rId5" Type="http://schemas.openxmlformats.org/officeDocument/2006/relationships/image" Target="../media/image11.svg"/><Relationship Id="rId15" Type="http://schemas.openxmlformats.org/officeDocument/2006/relationships/image" Target="../media/image86.svg"/><Relationship Id="rId10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42.svg"/><Relationship Id="rId14" Type="http://schemas.openxmlformats.org/officeDocument/2006/relationships/image" Target="../media/image85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80.sv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12" Type="http://schemas.openxmlformats.org/officeDocument/2006/relationships/image" Target="../media/image79.png"/><Relationship Id="rId17" Type="http://schemas.openxmlformats.org/officeDocument/2006/relationships/image" Target="../media/image84.sv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5.svg"/><Relationship Id="rId5" Type="http://schemas.openxmlformats.org/officeDocument/2006/relationships/image" Target="../media/image11.svg"/><Relationship Id="rId15" Type="http://schemas.openxmlformats.org/officeDocument/2006/relationships/image" Target="../media/image82.svg"/><Relationship Id="rId10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42.svg"/><Relationship Id="rId14" Type="http://schemas.openxmlformats.org/officeDocument/2006/relationships/image" Target="../media/image8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17.sv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.sv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1.svg"/><Relationship Id="rId5" Type="http://schemas.openxmlformats.org/officeDocument/2006/relationships/image" Target="../media/image27.svg"/><Relationship Id="rId15" Type="http://schemas.openxmlformats.org/officeDocument/2006/relationships/image" Target="../media/image13.sv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svg"/><Relationship Id="rId1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.sv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12" Type="http://schemas.openxmlformats.org/officeDocument/2006/relationships/image" Target="../media/image4.png"/><Relationship Id="rId17" Type="http://schemas.openxmlformats.org/officeDocument/2006/relationships/image" Target="../media/image33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1.svg"/><Relationship Id="rId5" Type="http://schemas.openxmlformats.org/officeDocument/2006/relationships/image" Target="../media/image27.svg"/><Relationship Id="rId15" Type="http://schemas.openxmlformats.org/officeDocument/2006/relationships/image" Target="../media/image13.sv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svg"/><Relationship Id="rId1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.sv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12" Type="http://schemas.openxmlformats.org/officeDocument/2006/relationships/image" Target="../media/image4.png"/><Relationship Id="rId17" Type="http://schemas.openxmlformats.org/officeDocument/2006/relationships/image" Target="../media/image33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1.svg"/><Relationship Id="rId5" Type="http://schemas.openxmlformats.org/officeDocument/2006/relationships/image" Target="../media/image27.svg"/><Relationship Id="rId15" Type="http://schemas.openxmlformats.org/officeDocument/2006/relationships/image" Target="../media/image13.sv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svg"/><Relationship Id="rId1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5.svg"/><Relationship Id="rId3" Type="http://schemas.openxmlformats.org/officeDocument/2006/relationships/image" Target="../media/image1.jpeg"/><Relationship Id="rId7" Type="http://schemas.openxmlformats.org/officeDocument/2006/relationships/image" Target="../media/image11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5.svg"/><Relationship Id="rId5" Type="http://schemas.openxmlformats.org/officeDocument/2006/relationships/image" Target="../media/image9.svg"/><Relationship Id="rId15" Type="http://schemas.openxmlformats.org/officeDocument/2006/relationships/image" Target="../media/image21.svg"/><Relationship Id="rId10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3.svg"/><Relationship Id="rId1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1.svg"/><Relationship Id="rId3" Type="http://schemas.openxmlformats.org/officeDocument/2006/relationships/image" Target="../media/image1.jpeg"/><Relationship Id="rId7" Type="http://schemas.openxmlformats.org/officeDocument/2006/relationships/image" Target="../media/image11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5.svg"/><Relationship Id="rId5" Type="http://schemas.openxmlformats.org/officeDocument/2006/relationships/image" Target="../media/image9.svg"/><Relationship Id="rId10" Type="http://schemas.openxmlformats.org/officeDocument/2006/relationships/image" Target="../media/image34.png"/><Relationship Id="rId4" Type="http://schemas.openxmlformats.org/officeDocument/2006/relationships/image" Target="../media/image8.png"/><Relationship Id="rId9" Type="http://schemas.openxmlformats.org/officeDocument/2006/relationships/image" Target="../media/image5.svg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1.svg"/><Relationship Id="rId3" Type="http://schemas.openxmlformats.org/officeDocument/2006/relationships/image" Target="../media/image1.jpeg"/><Relationship Id="rId7" Type="http://schemas.openxmlformats.org/officeDocument/2006/relationships/image" Target="../media/image11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5.svg"/><Relationship Id="rId5" Type="http://schemas.openxmlformats.org/officeDocument/2006/relationships/image" Target="../media/image9.svg"/><Relationship Id="rId10" Type="http://schemas.openxmlformats.org/officeDocument/2006/relationships/image" Target="../media/image34.png"/><Relationship Id="rId4" Type="http://schemas.openxmlformats.org/officeDocument/2006/relationships/image" Target="../media/image8.png"/><Relationship Id="rId9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0" Type="http://schemas.openxmlformats.org/officeDocument/2006/relationships/image" Target="../media/image35.svg"/><Relationship Id="rId4" Type="http://schemas.openxmlformats.org/officeDocument/2006/relationships/image" Target="../media/image9.sv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0" Type="http://schemas.openxmlformats.org/officeDocument/2006/relationships/image" Target="../media/image35.svg"/><Relationship Id="rId4" Type="http://schemas.openxmlformats.org/officeDocument/2006/relationships/image" Target="../media/image9.sv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0" Type="http://schemas.openxmlformats.org/officeDocument/2006/relationships/image" Target="../media/image35.svg"/><Relationship Id="rId4" Type="http://schemas.openxmlformats.org/officeDocument/2006/relationships/image" Target="../media/image9.sv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7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21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0" Type="http://schemas.openxmlformats.org/officeDocument/2006/relationships/image" Target="../media/image35.svg"/><Relationship Id="rId4" Type="http://schemas.openxmlformats.org/officeDocument/2006/relationships/image" Target="../media/image9.sv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1.svg"/><Relationship Id="rId3" Type="http://schemas.openxmlformats.org/officeDocument/2006/relationships/image" Target="../media/image1.jpeg"/><Relationship Id="rId7" Type="http://schemas.openxmlformats.org/officeDocument/2006/relationships/image" Target="../media/image11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5.svg"/><Relationship Id="rId5" Type="http://schemas.openxmlformats.org/officeDocument/2006/relationships/image" Target="../media/image9.svg"/><Relationship Id="rId10" Type="http://schemas.openxmlformats.org/officeDocument/2006/relationships/image" Target="../media/image34.png"/><Relationship Id="rId4" Type="http://schemas.openxmlformats.org/officeDocument/2006/relationships/image" Target="../media/image8.png"/><Relationship Id="rId9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1.svg"/><Relationship Id="rId3" Type="http://schemas.openxmlformats.org/officeDocument/2006/relationships/image" Target="../media/image1.jpeg"/><Relationship Id="rId7" Type="http://schemas.openxmlformats.org/officeDocument/2006/relationships/image" Target="../media/image11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5.svg"/><Relationship Id="rId5" Type="http://schemas.openxmlformats.org/officeDocument/2006/relationships/image" Target="../media/image9.svg"/><Relationship Id="rId15" Type="http://schemas.openxmlformats.org/officeDocument/2006/relationships/image" Target="../media/image38.svg"/><Relationship Id="rId10" Type="http://schemas.openxmlformats.org/officeDocument/2006/relationships/image" Target="../media/image34.png"/><Relationship Id="rId4" Type="http://schemas.openxmlformats.org/officeDocument/2006/relationships/image" Target="../media/image8.png"/><Relationship Id="rId9" Type="http://schemas.openxmlformats.org/officeDocument/2006/relationships/image" Target="../media/image5.svg"/><Relationship Id="rId1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1.svg"/><Relationship Id="rId3" Type="http://schemas.openxmlformats.org/officeDocument/2006/relationships/image" Target="../media/image1.jpeg"/><Relationship Id="rId7" Type="http://schemas.openxmlformats.org/officeDocument/2006/relationships/image" Target="../media/image11.svg"/><Relationship Id="rId12" Type="http://schemas.openxmlformats.org/officeDocument/2006/relationships/image" Target="../media/image20.png"/><Relationship Id="rId17" Type="http://schemas.openxmlformats.org/officeDocument/2006/relationships/image" Target="../media/image40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5.svg"/><Relationship Id="rId5" Type="http://schemas.openxmlformats.org/officeDocument/2006/relationships/image" Target="../media/image9.svg"/><Relationship Id="rId15" Type="http://schemas.openxmlformats.org/officeDocument/2006/relationships/image" Target="../media/image38.svg"/><Relationship Id="rId10" Type="http://schemas.openxmlformats.org/officeDocument/2006/relationships/image" Target="../media/image34.png"/><Relationship Id="rId4" Type="http://schemas.openxmlformats.org/officeDocument/2006/relationships/image" Target="../media/image8.png"/><Relationship Id="rId9" Type="http://schemas.openxmlformats.org/officeDocument/2006/relationships/image" Target="../media/image5.svg"/><Relationship Id="rId1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1.svg"/><Relationship Id="rId3" Type="http://schemas.openxmlformats.org/officeDocument/2006/relationships/image" Target="../media/image1.jpeg"/><Relationship Id="rId7" Type="http://schemas.openxmlformats.org/officeDocument/2006/relationships/image" Target="../media/image11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5.svg"/><Relationship Id="rId5" Type="http://schemas.openxmlformats.org/officeDocument/2006/relationships/image" Target="../media/image9.svg"/><Relationship Id="rId15" Type="http://schemas.openxmlformats.org/officeDocument/2006/relationships/image" Target="../media/image38.svg"/><Relationship Id="rId10" Type="http://schemas.openxmlformats.org/officeDocument/2006/relationships/image" Target="../media/image34.png"/><Relationship Id="rId4" Type="http://schemas.openxmlformats.org/officeDocument/2006/relationships/image" Target="../media/image8.png"/><Relationship Id="rId9" Type="http://schemas.openxmlformats.org/officeDocument/2006/relationships/image" Target="../media/image5.svg"/><Relationship Id="rId1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21.svg"/><Relationship Id="rId2" Type="http://schemas.openxmlformats.org/officeDocument/2006/relationships/image" Target="../media/image1.jpeg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5" Type="http://schemas.openxmlformats.org/officeDocument/2006/relationships/image" Target="../media/image39.png"/><Relationship Id="rId10" Type="http://schemas.openxmlformats.org/officeDocument/2006/relationships/image" Target="../media/image35.svg"/><Relationship Id="rId4" Type="http://schemas.openxmlformats.org/officeDocument/2006/relationships/image" Target="../media/image9.svg"/><Relationship Id="rId9" Type="http://schemas.openxmlformats.org/officeDocument/2006/relationships/image" Target="../media/image34.png"/><Relationship Id="rId14" Type="http://schemas.openxmlformats.org/officeDocument/2006/relationships/image" Target="../media/image3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0" Type="http://schemas.openxmlformats.org/officeDocument/2006/relationships/image" Target="../media/image35.svg"/><Relationship Id="rId4" Type="http://schemas.openxmlformats.org/officeDocument/2006/relationships/image" Target="../media/image9.svg"/><Relationship Id="rId9" Type="http://schemas.openxmlformats.org/officeDocument/2006/relationships/image" Target="../media/image34.png"/><Relationship Id="rId14" Type="http://schemas.openxmlformats.org/officeDocument/2006/relationships/image" Target="../media/image3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sv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5.sv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4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1.svg"/><Relationship Id="rId3" Type="http://schemas.openxmlformats.org/officeDocument/2006/relationships/image" Target="../media/image1.jpeg"/><Relationship Id="rId7" Type="http://schemas.openxmlformats.org/officeDocument/2006/relationships/image" Target="../media/image11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5.svg"/><Relationship Id="rId5" Type="http://schemas.openxmlformats.org/officeDocument/2006/relationships/image" Target="../media/image9.svg"/><Relationship Id="rId10" Type="http://schemas.openxmlformats.org/officeDocument/2006/relationships/image" Target="../media/image34.png"/><Relationship Id="rId4" Type="http://schemas.openxmlformats.org/officeDocument/2006/relationships/image" Target="../media/image8.png"/><Relationship Id="rId9" Type="http://schemas.openxmlformats.org/officeDocument/2006/relationships/image" Target="../media/image5.svg"/><Relationship Id="rId1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1.svg"/><Relationship Id="rId3" Type="http://schemas.openxmlformats.org/officeDocument/2006/relationships/image" Target="../media/image1.jpeg"/><Relationship Id="rId7" Type="http://schemas.openxmlformats.org/officeDocument/2006/relationships/image" Target="../media/image11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5.svg"/><Relationship Id="rId5" Type="http://schemas.openxmlformats.org/officeDocument/2006/relationships/image" Target="../media/image9.svg"/><Relationship Id="rId10" Type="http://schemas.openxmlformats.org/officeDocument/2006/relationships/image" Target="../media/image34.png"/><Relationship Id="rId4" Type="http://schemas.openxmlformats.org/officeDocument/2006/relationships/image" Target="../media/image8.png"/><Relationship Id="rId9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svg"/><Relationship Id="rId3" Type="http://schemas.openxmlformats.org/officeDocument/2006/relationships/image" Target="../media/image1.jpeg"/><Relationship Id="rId7" Type="http://schemas.openxmlformats.org/officeDocument/2006/relationships/image" Target="../media/image9.svg"/><Relationship Id="rId12" Type="http://schemas.openxmlformats.org/officeDocument/2006/relationships/image" Target="../media/image6.png"/><Relationship Id="rId17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7.svg"/><Relationship Id="rId5" Type="http://schemas.openxmlformats.org/officeDocument/2006/relationships/image" Target="../media/image23.svg"/><Relationship Id="rId15" Type="http://schemas.openxmlformats.org/officeDocument/2006/relationships/image" Target="../media/image19.svg"/><Relationship Id="rId10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openxmlformats.org/officeDocument/2006/relationships/image" Target="../media/image5.sv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0" Type="http://schemas.openxmlformats.org/officeDocument/2006/relationships/image" Target="../media/image35.svg"/><Relationship Id="rId4" Type="http://schemas.openxmlformats.org/officeDocument/2006/relationships/image" Target="../media/image9.svg"/><Relationship Id="rId9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0" Type="http://schemas.openxmlformats.org/officeDocument/2006/relationships/image" Target="../media/image35.svg"/><Relationship Id="rId4" Type="http://schemas.openxmlformats.org/officeDocument/2006/relationships/image" Target="../media/image9.svg"/><Relationship Id="rId9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0" Type="http://schemas.openxmlformats.org/officeDocument/2006/relationships/image" Target="../media/image35.svg"/><Relationship Id="rId4" Type="http://schemas.openxmlformats.org/officeDocument/2006/relationships/image" Target="../media/image9.svg"/><Relationship Id="rId9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0" Type="http://schemas.openxmlformats.org/officeDocument/2006/relationships/image" Target="../media/image35.svg"/><Relationship Id="rId4" Type="http://schemas.openxmlformats.org/officeDocument/2006/relationships/image" Target="../media/image9.svg"/><Relationship Id="rId9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0" Type="http://schemas.openxmlformats.org/officeDocument/2006/relationships/image" Target="../media/image35.svg"/><Relationship Id="rId4" Type="http://schemas.openxmlformats.org/officeDocument/2006/relationships/image" Target="../media/image9.svg"/><Relationship Id="rId9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0" Type="http://schemas.openxmlformats.org/officeDocument/2006/relationships/image" Target="../media/image35.svg"/><Relationship Id="rId4" Type="http://schemas.openxmlformats.org/officeDocument/2006/relationships/image" Target="../media/image9.svg"/><Relationship Id="rId9" Type="http://schemas.openxmlformats.org/officeDocument/2006/relationships/image" Target="../media/image34.png"/><Relationship Id="rId14" Type="http://schemas.openxmlformats.org/officeDocument/2006/relationships/image" Target="../media/image38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0" Type="http://schemas.openxmlformats.org/officeDocument/2006/relationships/image" Target="../media/image35.svg"/><Relationship Id="rId4" Type="http://schemas.openxmlformats.org/officeDocument/2006/relationships/image" Target="../media/image9.svg"/><Relationship Id="rId9" Type="http://schemas.openxmlformats.org/officeDocument/2006/relationships/image" Target="../media/image34.png"/><Relationship Id="rId14" Type="http://schemas.openxmlformats.org/officeDocument/2006/relationships/image" Target="../media/image38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0" Type="http://schemas.openxmlformats.org/officeDocument/2006/relationships/image" Target="../media/image35.svg"/><Relationship Id="rId4" Type="http://schemas.openxmlformats.org/officeDocument/2006/relationships/image" Target="../media/image9.svg"/><Relationship Id="rId9" Type="http://schemas.openxmlformats.org/officeDocument/2006/relationships/image" Target="../media/image34.png"/><Relationship Id="rId14" Type="http://schemas.openxmlformats.org/officeDocument/2006/relationships/image" Target="../media/image3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5.svg"/><Relationship Id="rId3" Type="http://schemas.openxmlformats.org/officeDocument/2006/relationships/image" Target="../media/image1.jpeg"/><Relationship Id="rId7" Type="http://schemas.openxmlformats.org/officeDocument/2006/relationships/image" Target="../media/image11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5.svg"/><Relationship Id="rId5" Type="http://schemas.openxmlformats.org/officeDocument/2006/relationships/image" Target="../media/image9.svg"/><Relationship Id="rId15" Type="http://schemas.openxmlformats.org/officeDocument/2006/relationships/image" Target="../media/image21.svg"/><Relationship Id="rId10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3.svg"/><Relationship Id="rId1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4.png"/><Relationship Id="rId5" Type="http://schemas.openxmlformats.org/officeDocument/2006/relationships/image" Target="../media/image16.png"/><Relationship Id="rId10" Type="http://schemas.openxmlformats.org/officeDocument/2006/relationships/image" Target="../media/image31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7.svg"/><Relationship Id="rId18" Type="http://schemas.openxmlformats.org/officeDocument/2006/relationships/image" Target="../media/image20.png"/><Relationship Id="rId3" Type="http://schemas.openxmlformats.org/officeDocument/2006/relationships/image" Target="../media/image1.jpeg"/><Relationship Id="rId7" Type="http://schemas.openxmlformats.org/officeDocument/2006/relationships/image" Target="../media/image25.svg"/><Relationship Id="rId12" Type="http://schemas.openxmlformats.org/officeDocument/2006/relationships/image" Target="../media/image16.png"/><Relationship Id="rId17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5.svg"/><Relationship Id="rId5" Type="http://schemas.openxmlformats.org/officeDocument/2006/relationships/image" Target="../media/image23.svg"/><Relationship Id="rId15" Type="http://schemas.openxmlformats.org/officeDocument/2006/relationships/image" Target="../media/image7.svg"/><Relationship Id="rId10" Type="http://schemas.openxmlformats.org/officeDocument/2006/relationships/image" Target="../media/image4.png"/><Relationship Id="rId19" Type="http://schemas.openxmlformats.org/officeDocument/2006/relationships/image" Target="../media/image21.svg"/><Relationship Id="rId4" Type="http://schemas.openxmlformats.org/officeDocument/2006/relationships/image" Target="../media/image22.png"/><Relationship Id="rId9" Type="http://schemas.openxmlformats.org/officeDocument/2006/relationships/image" Target="../media/image9.svg"/><Relationship Id="rId1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4.png"/><Relationship Id="rId5" Type="http://schemas.openxmlformats.org/officeDocument/2006/relationships/image" Target="../media/image16.png"/><Relationship Id="rId10" Type="http://schemas.openxmlformats.org/officeDocument/2006/relationships/image" Target="../media/image31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image" Target="../media/image33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.sv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1.svg"/><Relationship Id="rId5" Type="http://schemas.openxmlformats.org/officeDocument/2006/relationships/image" Target="../media/image27.svg"/><Relationship Id="rId15" Type="http://schemas.openxmlformats.org/officeDocument/2006/relationships/image" Target="../media/image33.sv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svg"/><Relationship Id="rId1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Relationship Id="rId9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.sv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1.svg"/><Relationship Id="rId5" Type="http://schemas.openxmlformats.org/officeDocument/2006/relationships/image" Target="../media/image27.svg"/><Relationship Id="rId15" Type="http://schemas.openxmlformats.org/officeDocument/2006/relationships/image" Target="../media/image13.sv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svg"/><Relationship Id="rId1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8.sv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5.svg"/><Relationship Id="rId5" Type="http://schemas.openxmlformats.org/officeDocument/2006/relationships/image" Target="../media/image11.svg"/><Relationship Id="rId10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42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5.svg"/><Relationship Id="rId5" Type="http://schemas.openxmlformats.org/officeDocument/2006/relationships/image" Target="../media/image11.svg"/><Relationship Id="rId10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42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5.svg"/><Relationship Id="rId5" Type="http://schemas.openxmlformats.org/officeDocument/2006/relationships/image" Target="../media/image11.svg"/><Relationship Id="rId10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4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.sv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12" Type="http://schemas.openxmlformats.org/officeDocument/2006/relationships/image" Target="../media/image4.png"/><Relationship Id="rId17" Type="http://schemas.openxmlformats.org/officeDocument/2006/relationships/image" Target="../media/image33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1.svg"/><Relationship Id="rId5" Type="http://schemas.openxmlformats.org/officeDocument/2006/relationships/image" Target="../media/image27.svg"/><Relationship Id="rId15" Type="http://schemas.openxmlformats.org/officeDocument/2006/relationships/image" Target="../media/image13.sv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svg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5.svg"/><Relationship Id="rId5" Type="http://schemas.openxmlformats.org/officeDocument/2006/relationships/image" Target="../media/image11.svg"/><Relationship Id="rId10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42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52.pn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5.svg"/><Relationship Id="rId5" Type="http://schemas.openxmlformats.org/officeDocument/2006/relationships/image" Target="../media/image11.svg"/><Relationship Id="rId10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42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54.pn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5.svg"/><Relationship Id="rId5" Type="http://schemas.openxmlformats.org/officeDocument/2006/relationships/image" Target="../media/image11.svg"/><Relationship Id="rId10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42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5.svg"/><Relationship Id="rId5" Type="http://schemas.openxmlformats.org/officeDocument/2006/relationships/image" Target="../media/image11.svg"/><Relationship Id="rId10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42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5.svg"/><Relationship Id="rId5" Type="http://schemas.openxmlformats.org/officeDocument/2006/relationships/image" Target="../media/image11.svg"/><Relationship Id="rId10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42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17.sv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17.sv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8.sv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12" Type="http://schemas.openxmlformats.org/officeDocument/2006/relationships/image" Target="../media/image57.png"/><Relationship Id="rId17" Type="http://schemas.openxmlformats.org/officeDocument/2006/relationships/image" Target="../media/image62.sv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6.svg"/><Relationship Id="rId5" Type="http://schemas.openxmlformats.org/officeDocument/2006/relationships/image" Target="../media/image17.svg"/><Relationship Id="rId15" Type="http://schemas.openxmlformats.org/officeDocument/2006/relationships/image" Target="../media/image60.svg"/><Relationship Id="rId10" Type="http://schemas.openxmlformats.org/officeDocument/2006/relationships/image" Target="../media/image55.png"/><Relationship Id="rId4" Type="http://schemas.openxmlformats.org/officeDocument/2006/relationships/image" Target="../media/image16.png"/><Relationship Id="rId9" Type="http://schemas.openxmlformats.org/officeDocument/2006/relationships/image" Target="../media/image5.svg"/><Relationship Id="rId1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.sv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12" Type="http://schemas.openxmlformats.org/officeDocument/2006/relationships/image" Target="../media/image4.png"/><Relationship Id="rId17" Type="http://schemas.openxmlformats.org/officeDocument/2006/relationships/image" Target="../media/image33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1.svg"/><Relationship Id="rId5" Type="http://schemas.openxmlformats.org/officeDocument/2006/relationships/image" Target="../media/image27.svg"/><Relationship Id="rId15" Type="http://schemas.openxmlformats.org/officeDocument/2006/relationships/image" Target="../media/image13.sv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svg"/><Relationship Id="rId1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5.sv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svg"/><Relationship Id="rId10" Type="http://schemas.openxmlformats.org/officeDocument/2006/relationships/image" Target="../media/image63.pn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65.svg"/><Relationship Id="rId5" Type="http://schemas.openxmlformats.org/officeDocument/2006/relationships/image" Target="../media/image17.svg"/><Relationship Id="rId10" Type="http://schemas.openxmlformats.org/officeDocument/2006/relationships/image" Target="../media/image64.pn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5.sv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67.svg"/><Relationship Id="rId5" Type="http://schemas.openxmlformats.org/officeDocument/2006/relationships/image" Target="../media/image17.svg"/><Relationship Id="rId10" Type="http://schemas.openxmlformats.org/officeDocument/2006/relationships/image" Target="../media/image66.pn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7.sv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69.svg"/><Relationship Id="rId5" Type="http://schemas.openxmlformats.org/officeDocument/2006/relationships/image" Target="../media/image17.svg"/><Relationship Id="rId15" Type="http://schemas.openxmlformats.org/officeDocument/2006/relationships/image" Target="../media/image65.svg"/><Relationship Id="rId10" Type="http://schemas.openxmlformats.org/officeDocument/2006/relationships/image" Target="../media/image68.png"/><Relationship Id="rId4" Type="http://schemas.openxmlformats.org/officeDocument/2006/relationships/image" Target="../media/image16.png"/><Relationship Id="rId9" Type="http://schemas.openxmlformats.org/officeDocument/2006/relationships/image" Target="../media/image5.svg"/><Relationship Id="rId14" Type="http://schemas.openxmlformats.org/officeDocument/2006/relationships/image" Target="../media/image6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9.sv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12" Type="http://schemas.openxmlformats.org/officeDocument/2006/relationships/image" Target="../media/image68.png"/><Relationship Id="rId17" Type="http://schemas.openxmlformats.org/officeDocument/2006/relationships/image" Target="../media/image65.sv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67.svg"/><Relationship Id="rId5" Type="http://schemas.openxmlformats.org/officeDocument/2006/relationships/image" Target="../media/image17.sv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4" Type="http://schemas.openxmlformats.org/officeDocument/2006/relationships/image" Target="../media/image16.png"/><Relationship Id="rId9" Type="http://schemas.openxmlformats.org/officeDocument/2006/relationships/image" Target="../media/image5.svg"/><Relationship Id="rId14" Type="http://schemas.openxmlformats.org/officeDocument/2006/relationships/image" Target="../media/image7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.sv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1.svg"/><Relationship Id="rId5" Type="http://schemas.openxmlformats.org/officeDocument/2006/relationships/image" Target="../media/image27.svg"/><Relationship Id="rId15" Type="http://schemas.openxmlformats.org/officeDocument/2006/relationships/image" Target="../media/image13.sv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svg"/><Relationship Id="rId1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73.svg"/><Relationship Id="rId5" Type="http://schemas.openxmlformats.org/officeDocument/2006/relationships/image" Target="../media/image17.svg"/><Relationship Id="rId10" Type="http://schemas.openxmlformats.org/officeDocument/2006/relationships/image" Target="../media/image72.pn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svg"/><Relationship Id="rId10" Type="http://schemas.openxmlformats.org/officeDocument/2006/relationships/image" Target="../media/image74.pn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8.svg"/><Relationship Id="rId5" Type="http://schemas.openxmlformats.org/officeDocument/2006/relationships/image" Target="../media/image17.svg"/><Relationship Id="rId10" Type="http://schemas.openxmlformats.org/officeDocument/2006/relationships/image" Target="../media/image37.pn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.sv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12" Type="http://schemas.openxmlformats.org/officeDocument/2006/relationships/image" Target="../media/image4.png"/><Relationship Id="rId17" Type="http://schemas.openxmlformats.org/officeDocument/2006/relationships/image" Target="../media/image33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1.svg"/><Relationship Id="rId5" Type="http://schemas.openxmlformats.org/officeDocument/2006/relationships/image" Target="../media/image27.svg"/><Relationship Id="rId15" Type="http://schemas.openxmlformats.org/officeDocument/2006/relationships/image" Target="../media/image13.sv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svg"/><Relationship Id="rId1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5.svg"/><Relationship Id="rId5" Type="http://schemas.openxmlformats.org/officeDocument/2006/relationships/image" Target="../media/image11.svg"/><Relationship Id="rId10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42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3.sv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5.svg"/><Relationship Id="rId5" Type="http://schemas.openxmlformats.org/officeDocument/2006/relationships/image" Target="../media/image11.svg"/><Relationship Id="rId10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42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3.sv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5.svg"/><Relationship Id="rId5" Type="http://schemas.openxmlformats.org/officeDocument/2006/relationships/image" Target="../media/image11.svg"/><Relationship Id="rId15" Type="http://schemas.openxmlformats.org/officeDocument/2006/relationships/image" Target="../media/image25.svg"/><Relationship Id="rId10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42.svg"/><Relationship Id="rId14" Type="http://schemas.openxmlformats.org/officeDocument/2006/relationships/image" Target="../media/image2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3.sv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76.svg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5.svg"/><Relationship Id="rId5" Type="http://schemas.openxmlformats.org/officeDocument/2006/relationships/image" Target="../media/image11.svg"/><Relationship Id="rId15" Type="http://schemas.openxmlformats.org/officeDocument/2006/relationships/image" Target="../media/image25.svg"/><Relationship Id="rId10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42.svg"/><Relationship Id="rId14" Type="http://schemas.openxmlformats.org/officeDocument/2006/relationships/image" Target="../media/image2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17.sv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3.sv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78.svg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5.svg"/><Relationship Id="rId5" Type="http://schemas.openxmlformats.org/officeDocument/2006/relationships/image" Target="../media/image11.svg"/><Relationship Id="rId15" Type="http://schemas.openxmlformats.org/officeDocument/2006/relationships/image" Target="../media/image25.svg"/><Relationship Id="rId10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42.svg"/><Relationship Id="rId14" Type="http://schemas.openxmlformats.org/officeDocument/2006/relationships/image" Target="../media/image24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80.sv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12" Type="http://schemas.openxmlformats.org/officeDocument/2006/relationships/image" Target="../media/image79.png"/><Relationship Id="rId17" Type="http://schemas.openxmlformats.org/officeDocument/2006/relationships/image" Target="../media/image84.sv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5.svg"/><Relationship Id="rId5" Type="http://schemas.openxmlformats.org/officeDocument/2006/relationships/image" Target="../media/image11.svg"/><Relationship Id="rId15" Type="http://schemas.openxmlformats.org/officeDocument/2006/relationships/image" Target="../media/image82.svg"/><Relationship Id="rId10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42.svg"/><Relationship Id="rId14" Type="http://schemas.openxmlformats.org/officeDocument/2006/relationships/image" Target="../media/image8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5.svg"/><Relationship Id="rId5" Type="http://schemas.openxmlformats.org/officeDocument/2006/relationships/image" Target="../media/image11.svg"/><Relationship Id="rId10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42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1404726">
            <a:off x="12204969" y="-2700361"/>
            <a:ext cx="4706205" cy="16382360"/>
          </a:xfrm>
          <a:custGeom>
            <a:avLst/>
            <a:gdLst/>
            <a:ahLst/>
            <a:cxnLst/>
            <a:rect l="l" t="t" r="r" b="b"/>
            <a:pathLst>
              <a:path w="4706205" h="16382360">
                <a:moveTo>
                  <a:pt x="0" y="0"/>
                </a:moveTo>
                <a:lnTo>
                  <a:pt x="4706205" y="0"/>
                </a:lnTo>
                <a:lnTo>
                  <a:pt x="4706205" y="16382359"/>
                </a:lnTo>
                <a:lnTo>
                  <a:pt x="0" y="16382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2780742">
            <a:off x="569754" y="903495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2780742">
            <a:off x="16335088" y="6989523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2780742">
            <a:off x="8057886" y="-266162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1028700" y="3113677"/>
            <a:ext cx="9147100" cy="4078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95"/>
              </a:lnSpc>
            </a:pPr>
            <a:r>
              <a:rPr lang="en-US" sz="9071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Algoritmi di allineamento delle sequenze</a:t>
            </a:r>
          </a:p>
        </p:txBody>
      </p:sp>
      <p:sp>
        <p:nvSpPr>
          <p:cNvPr id="8" name="Freeform 8"/>
          <p:cNvSpPr/>
          <p:nvPr/>
        </p:nvSpPr>
        <p:spPr>
          <a:xfrm>
            <a:off x="-833696" y="-266162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-4081297">
            <a:off x="639040" y="8305766"/>
            <a:ext cx="1609020" cy="2969668"/>
          </a:xfrm>
          <a:custGeom>
            <a:avLst/>
            <a:gdLst/>
            <a:ahLst/>
            <a:cxnLst/>
            <a:rect l="l" t="t" r="r" b="b"/>
            <a:pathLst>
              <a:path w="1609020" h="2969668">
                <a:moveTo>
                  <a:pt x="0" y="0"/>
                </a:moveTo>
                <a:lnTo>
                  <a:pt x="1609020" y="0"/>
                </a:lnTo>
                <a:lnTo>
                  <a:pt x="1609020" y="2969668"/>
                </a:lnTo>
                <a:lnTo>
                  <a:pt x="0" y="296966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10129728" y="-1557712"/>
            <a:ext cx="2528732" cy="4114800"/>
          </a:xfrm>
          <a:custGeom>
            <a:avLst/>
            <a:gdLst/>
            <a:ahLst/>
            <a:cxnLst/>
            <a:rect l="l" t="t" r="r" b="b"/>
            <a:pathLst>
              <a:path w="2528732" h="4114800">
                <a:moveTo>
                  <a:pt x="0" y="0"/>
                </a:moveTo>
                <a:lnTo>
                  <a:pt x="2528732" y="0"/>
                </a:lnTo>
                <a:lnTo>
                  <a:pt x="2528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6498027">
            <a:off x="-1592178" y="8228057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641280">
            <a:off x="15400648" y="7200900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rot="-6438182">
            <a:off x="16118059" y="7791521"/>
            <a:ext cx="1990881" cy="3674445"/>
          </a:xfrm>
          <a:custGeom>
            <a:avLst/>
            <a:gdLst/>
            <a:ahLst/>
            <a:cxnLst/>
            <a:rect l="l" t="t" r="r" b="b"/>
            <a:pathLst>
              <a:path w="1990881" h="3674445">
                <a:moveTo>
                  <a:pt x="0" y="0"/>
                </a:moveTo>
                <a:lnTo>
                  <a:pt x="1990881" y="0"/>
                </a:lnTo>
                <a:lnTo>
                  <a:pt x="1990881" y="3674446"/>
                </a:lnTo>
                <a:lnTo>
                  <a:pt x="0" y="3674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9" name="Group 9"/>
          <p:cNvGrpSpPr/>
          <p:nvPr/>
        </p:nvGrpSpPr>
        <p:grpSpPr>
          <a:xfrm>
            <a:off x="841016" y="2818614"/>
            <a:ext cx="5631148" cy="2636753"/>
            <a:chOff x="0" y="0"/>
            <a:chExt cx="7508197" cy="351567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7508197" cy="3515670"/>
              <a:chOff x="0" y="0"/>
              <a:chExt cx="6212308" cy="290887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212308" cy="2908877"/>
              </a:xfrm>
              <a:custGeom>
                <a:avLst/>
                <a:gdLst/>
                <a:ahLst/>
                <a:cxnLst/>
                <a:rect l="l" t="t" r="r" b="b"/>
                <a:pathLst>
                  <a:path w="6212308" h="2908877">
                    <a:moveTo>
                      <a:pt x="22478" y="0"/>
                    </a:moveTo>
                    <a:lnTo>
                      <a:pt x="6189830" y="0"/>
                    </a:lnTo>
                    <a:cubicBezTo>
                      <a:pt x="6202244" y="0"/>
                      <a:pt x="6212308" y="10064"/>
                      <a:pt x="6212308" y="22478"/>
                    </a:cubicBezTo>
                    <a:lnTo>
                      <a:pt x="6212308" y="2886399"/>
                    </a:lnTo>
                    <a:cubicBezTo>
                      <a:pt x="6212308" y="2892361"/>
                      <a:pt x="6209940" y="2898078"/>
                      <a:pt x="6205724" y="2902294"/>
                    </a:cubicBezTo>
                    <a:cubicBezTo>
                      <a:pt x="6201508" y="2906509"/>
                      <a:pt x="6195791" y="2908877"/>
                      <a:pt x="6189830" y="2908877"/>
                    </a:cubicBezTo>
                    <a:lnTo>
                      <a:pt x="22478" y="2908877"/>
                    </a:lnTo>
                    <a:cubicBezTo>
                      <a:pt x="16517" y="2908877"/>
                      <a:pt x="10799" y="2906509"/>
                      <a:pt x="6584" y="2902294"/>
                    </a:cubicBezTo>
                    <a:cubicBezTo>
                      <a:pt x="2368" y="2898078"/>
                      <a:pt x="0" y="2892361"/>
                      <a:pt x="0" y="2886399"/>
                    </a:cubicBezTo>
                    <a:lnTo>
                      <a:pt x="0" y="22478"/>
                    </a:lnTo>
                    <a:cubicBezTo>
                      <a:pt x="0" y="16517"/>
                      <a:pt x="2368" y="10799"/>
                      <a:pt x="6584" y="6584"/>
                    </a:cubicBezTo>
                    <a:cubicBezTo>
                      <a:pt x="10799" y="2368"/>
                      <a:pt x="16517" y="0"/>
                      <a:pt x="22478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123825"/>
                <a:ext cx="6212308" cy="3032702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64304" y="-7637"/>
              <a:ext cx="7189555" cy="3435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910"/>
                </a:lnSpc>
              </a:pPr>
              <a:r>
                <a:rPr lang="en-US" sz="4935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Strutturazione efficiente del problema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125386" y="5455367"/>
            <a:ext cx="5275345" cy="2676549"/>
            <a:chOff x="0" y="0"/>
            <a:chExt cx="7033794" cy="3568731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7033794" cy="3568731"/>
              <a:chOff x="0" y="0"/>
              <a:chExt cx="5079753" cy="25773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079753" cy="2577311"/>
              </a:xfrm>
              <a:custGeom>
                <a:avLst/>
                <a:gdLst/>
                <a:ahLst/>
                <a:cxnLst/>
                <a:rect l="l" t="t" r="r" b="b"/>
                <a:pathLst>
                  <a:path w="5079753" h="2577311">
                    <a:moveTo>
                      <a:pt x="27490" y="0"/>
                    </a:moveTo>
                    <a:lnTo>
                      <a:pt x="5052263" y="0"/>
                    </a:lnTo>
                    <a:cubicBezTo>
                      <a:pt x="5059554" y="0"/>
                      <a:pt x="5066546" y="2896"/>
                      <a:pt x="5071702" y="8052"/>
                    </a:cubicBezTo>
                    <a:cubicBezTo>
                      <a:pt x="5076857" y="13207"/>
                      <a:pt x="5079753" y="20199"/>
                      <a:pt x="5079753" y="27490"/>
                    </a:cubicBezTo>
                    <a:lnTo>
                      <a:pt x="5079753" y="2549821"/>
                    </a:lnTo>
                    <a:cubicBezTo>
                      <a:pt x="5079753" y="2557112"/>
                      <a:pt x="5076857" y="2564104"/>
                      <a:pt x="5071702" y="2569259"/>
                    </a:cubicBezTo>
                    <a:cubicBezTo>
                      <a:pt x="5066546" y="2574415"/>
                      <a:pt x="5059554" y="2577311"/>
                      <a:pt x="5052263" y="2577311"/>
                    </a:cubicBezTo>
                    <a:lnTo>
                      <a:pt x="27490" y="2577311"/>
                    </a:lnTo>
                    <a:cubicBezTo>
                      <a:pt x="20199" y="2577311"/>
                      <a:pt x="13207" y="2574415"/>
                      <a:pt x="8052" y="2569259"/>
                    </a:cubicBezTo>
                    <a:cubicBezTo>
                      <a:pt x="2896" y="2564104"/>
                      <a:pt x="0" y="2557112"/>
                      <a:pt x="0" y="2549821"/>
                    </a:cubicBezTo>
                    <a:lnTo>
                      <a:pt x="0" y="27490"/>
                    </a:lnTo>
                    <a:cubicBezTo>
                      <a:pt x="0" y="20199"/>
                      <a:pt x="2896" y="13207"/>
                      <a:pt x="8052" y="8052"/>
                    </a:cubicBezTo>
                    <a:cubicBezTo>
                      <a:pt x="13207" y="2896"/>
                      <a:pt x="20199" y="0"/>
                      <a:pt x="27490" y="0"/>
                    </a:cubicBezTo>
                    <a:close/>
                  </a:path>
                </a:pathLst>
              </a:custGeom>
              <a:solidFill>
                <a:srgbClr val="69A3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079753" cy="2701136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53923" y="14651"/>
              <a:ext cx="6735285" cy="3453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2"/>
                </a:lnSpc>
              </a:pPr>
              <a:r>
                <a:rPr lang="en-US" sz="500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Evitare ricalcoli inutili tramite </a:t>
              </a:r>
              <a:r>
                <a:rPr lang="en-US" sz="5001" i="1">
                  <a:solidFill>
                    <a:srgbClr val="000000"/>
                  </a:solidFill>
                  <a:latin typeface="Dreaming Outloud Sans Alt Italics"/>
                  <a:ea typeface="Dreaming Outloud Sans Alt Italics"/>
                  <a:cs typeface="Dreaming Outloud Sans Alt Italics"/>
                  <a:sym typeface="Dreaming Outloud Sans Alt Italics"/>
                </a:rPr>
                <a:t>memoization</a:t>
              </a:r>
              <a:r>
                <a:rPr lang="en-US" sz="500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02263" y="3943883"/>
            <a:ext cx="5844720" cy="1829508"/>
            <a:chOff x="0" y="0"/>
            <a:chExt cx="7792960" cy="2439344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7792960" cy="2439344"/>
              <a:chOff x="0" y="0"/>
              <a:chExt cx="4583958" cy="143486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583958" cy="1434865"/>
              </a:xfrm>
              <a:custGeom>
                <a:avLst/>
                <a:gdLst/>
                <a:ahLst/>
                <a:cxnLst/>
                <a:rect l="l" t="t" r="r" b="b"/>
                <a:pathLst>
                  <a:path w="4583958" h="1434865">
                    <a:moveTo>
                      <a:pt x="30463" y="0"/>
                    </a:moveTo>
                    <a:lnTo>
                      <a:pt x="4553495" y="0"/>
                    </a:lnTo>
                    <a:cubicBezTo>
                      <a:pt x="4561574" y="0"/>
                      <a:pt x="4569323" y="3210"/>
                      <a:pt x="4575036" y="8922"/>
                    </a:cubicBezTo>
                    <a:cubicBezTo>
                      <a:pt x="4580749" y="14635"/>
                      <a:pt x="4583958" y="22384"/>
                      <a:pt x="4583958" y="30463"/>
                    </a:cubicBezTo>
                    <a:lnTo>
                      <a:pt x="4583958" y="1404402"/>
                    </a:lnTo>
                    <a:cubicBezTo>
                      <a:pt x="4583958" y="1421227"/>
                      <a:pt x="4570319" y="1434865"/>
                      <a:pt x="4553495" y="1434865"/>
                    </a:cubicBezTo>
                    <a:lnTo>
                      <a:pt x="30463" y="1434865"/>
                    </a:lnTo>
                    <a:cubicBezTo>
                      <a:pt x="13639" y="1434865"/>
                      <a:pt x="0" y="1421227"/>
                      <a:pt x="0" y="1404402"/>
                    </a:cubicBezTo>
                    <a:lnTo>
                      <a:pt x="0" y="30463"/>
                    </a:lnTo>
                    <a:cubicBezTo>
                      <a:pt x="0" y="13639"/>
                      <a:pt x="13639" y="0"/>
                      <a:pt x="30463" y="0"/>
                    </a:cubicBezTo>
                    <a:close/>
                  </a:path>
                </a:pathLst>
              </a:custGeom>
              <a:solidFill>
                <a:srgbClr val="58C2CA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123825"/>
                <a:ext cx="4583958" cy="155869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70536" y="18464"/>
              <a:ext cx="7462233" cy="2297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Riduzione della complessità</a:t>
              </a:r>
            </a:p>
          </p:txBody>
        </p:sp>
      </p:grpSp>
      <p:sp>
        <p:nvSpPr>
          <p:cNvPr id="24" name="Freeform 24"/>
          <p:cNvSpPr/>
          <p:nvPr/>
        </p:nvSpPr>
        <p:spPr>
          <a:xfrm rot="-10211961" flipH="1">
            <a:off x="4882831" y="5530719"/>
            <a:ext cx="1219995" cy="789947"/>
          </a:xfrm>
          <a:custGeom>
            <a:avLst/>
            <a:gdLst/>
            <a:ahLst/>
            <a:cxnLst/>
            <a:rect l="l" t="t" r="r" b="b"/>
            <a:pathLst>
              <a:path w="1219995" h="789947">
                <a:moveTo>
                  <a:pt x="1219995" y="0"/>
                </a:moveTo>
                <a:lnTo>
                  <a:pt x="0" y="0"/>
                </a:lnTo>
                <a:lnTo>
                  <a:pt x="0" y="789946"/>
                </a:lnTo>
                <a:lnTo>
                  <a:pt x="1219995" y="789946"/>
                </a:lnTo>
                <a:lnTo>
                  <a:pt x="1219995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5" name="Freeform 25"/>
          <p:cNvSpPr/>
          <p:nvPr/>
        </p:nvSpPr>
        <p:spPr>
          <a:xfrm rot="-10800000" flipH="1" flipV="1">
            <a:off x="10407493" y="4665420"/>
            <a:ext cx="1219995" cy="789947"/>
          </a:xfrm>
          <a:custGeom>
            <a:avLst/>
            <a:gdLst/>
            <a:ahLst/>
            <a:cxnLst/>
            <a:rect l="l" t="t" r="r" b="b"/>
            <a:pathLst>
              <a:path w="1219995" h="789947">
                <a:moveTo>
                  <a:pt x="1219995" y="789947"/>
                </a:moveTo>
                <a:lnTo>
                  <a:pt x="0" y="789947"/>
                </a:lnTo>
                <a:lnTo>
                  <a:pt x="0" y="0"/>
                </a:lnTo>
                <a:lnTo>
                  <a:pt x="1219995" y="0"/>
                </a:lnTo>
                <a:lnTo>
                  <a:pt x="1219995" y="789947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6" name="TextBox 26"/>
          <p:cNvSpPr txBox="1"/>
          <p:nvPr/>
        </p:nvSpPr>
        <p:spPr>
          <a:xfrm>
            <a:off x="1788130" y="284807"/>
            <a:ext cx="14234505" cy="1335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1"/>
              </a:lnSpc>
            </a:pPr>
            <a:r>
              <a:rPr lang="en-US" sz="7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Suddivisione in sottoproblemi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7233776">
            <a:off x="-1498006" y="8218643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1247354">
            <a:off x="-3041941" y="-129375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400000">
            <a:off x="100540" y="-588174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8"/>
                </a:lnTo>
                <a:lnTo>
                  <a:pt x="0" y="2703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-324540" y="8206113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5" y="0"/>
                </a:lnTo>
                <a:lnTo>
                  <a:pt x="1631685" y="2655108"/>
                </a:lnTo>
                <a:lnTo>
                  <a:pt x="0" y="26551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1893691" y="19752"/>
            <a:ext cx="14500617" cy="1335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1"/>
              </a:lnSpc>
            </a:pPr>
            <a:r>
              <a:rPr lang="en-US" sz="7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Scalabilità e Efficienza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31294" y="2622957"/>
            <a:ext cx="4821605" cy="1944888"/>
            <a:chOff x="0" y="0"/>
            <a:chExt cx="6428807" cy="259318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6428807" cy="2593183"/>
              <a:chOff x="0" y="0"/>
              <a:chExt cx="1951277" cy="78708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51277" cy="787085"/>
              </a:xfrm>
              <a:custGeom>
                <a:avLst/>
                <a:gdLst/>
                <a:ahLst/>
                <a:cxnLst/>
                <a:rect l="l" t="t" r="r" b="b"/>
                <a:pathLst>
                  <a:path w="1951277" h="787085">
                    <a:moveTo>
                      <a:pt x="71564" y="0"/>
                    </a:moveTo>
                    <a:lnTo>
                      <a:pt x="1879713" y="0"/>
                    </a:lnTo>
                    <a:cubicBezTo>
                      <a:pt x="1919237" y="0"/>
                      <a:pt x="1951277" y="32040"/>
                      <a:pt x="1951277" y="71564"/>
                    </a:cubicBezTo>
                    <a:lnTo>
                      <a:pt x="1951277" y="715521"/>
                    </a:lnTo>
                    <a:cubicBezTo>
                      <a:pt x="1951277" y="755045"/>
                      <a:pt x="1919237" y="787085"/>
                      <a:pt x="1879713" y="787085"/>
                    </a:cubicBezTo>
                    <a:lnTo>
                      <a:pt x="71564" y="787085"/>
                    </a:lnTo>
                    <a:cubicBezTo>
                      <a:pt x="32040" y="787085"/>
                      <a:pt x="0" y="755045"/>
                      <a:pt x="0" y="715521"/>
                    </a:cubicBezTo>
                    <a:lnTo>
                      <a:pt x="0" y="71564"/>
                    </a:lnTo>
                    <a:cubicBezTo>
                      <a:pt x="0" y="32040"/>
                      <a:pt x="32040" y="0"/>
                      <a:pt x="71564" y="0"/>
                    </a:cubicBezTo>
                    <a:close/>
                  </a:path>
                </a:pathLst>
              </a:custGeom>
              <a:solidFill>
                <a:srgbClr val="EE8896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1951277" cy="91091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508795" y="709168"/>
              <a:ext cx="5411218" cy="1131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4"/>
                </a:lnSpc>
              </a:pPr>
              <a:r>
                <a:rPr lang="en-US" sz="248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CPU: Lenta, non ottimale per dataset &gt;1GB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44113" y="2787758"/>
            <a:ext cx="5721632" cy="1740472"/>
            <a:chOff x="0" y="0"/>
            <a:chExt cx="7628843" cy="232062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7628843" cy="2320629"/>
              <a:chOff x="0" y="0"/>
              <a:chExt cx="1884438" cy="57323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884438" cy="573230"/>
              </a:xfrm>
              <a:custGeom>
                <a:avLst/>
                <a:gdLst/>
                <a:ahLst/>
                <a:cxnLst/>
                <a:rect l="l" t="t" r="r" b="b"/>
                <a:pathLst>
                  <a:path w="1884438" h="573230">
                    <a:moveTo>
                      <a:pt x="74103" y="0"/>
                    </a:moveTo>
                    <a:lnTo>
                      <a:pt x="1810335" y="0"/>
                    </a:lnTo>
                    <a:cubicBezTo>
                      <a:pt x="1851261" y="0"/>
                      <a:pt x="1884438" y="33177"/>
                      <a:pt x="1884438" y="74103"/>
                    </a:cubicBezTo>
                    <a:lnTo>
                      <a:pt x="1884438" y="499127"/>
                    </a:lnTo>
                    <a:cubicBezTo>
                      <a:pt x="1884438" y="540053"/>
                      <a:pt x="1851261" y="573230"/>
                      <a:pt x="1810335" y="573230"/>
                    </a:cubicBezTo>
                    <a:lnTo>
                      <a:pt x="74103" y="573230"/>
                    </a:lnTo>
                    <a:cubicBezTo>
                      <a:pt x="54449" y="573230"/>
                      <a:pt x="35601" y="565423"/>
                      <a:pt x="21704" y="551526"/>
                    </a:cubicBezTo>
                    <a:cubicBezTo>
                      <a:pt x="7807" y="537629"/>
                      <a:pt x="0" y="518780"/>
                      <a:pt x="0" y="499127"/>
                    </a:cubicBezTo>
                    <a:lnTo>
                      <a:pt x="0" y="74103"/>
                    </a:lnTo>
                    <a:cubicBezTo>
                      <a:pt x="0" y="54449"/>
                      <a:pt x="7807" y="35601"/>
                      <a:pt x="21704" y="21704"/>
                    </a:cubicBezTo>
                    <a:cubicBezTo>
                      <a:pt x="35601" y="7807"/>
                      <a:pt x="54449" y="0"/>
                      <a:pt x="74103" y="0"/>
                    </a:cubicBezTo>
                    <a:close/>
                  </a:path>
                </a:pathLst>
              </a:custGeom>
              <a:solidFill>
                <a:srgbClr val="7ADD70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133350"/>
                <a:ext cx="1884438" cy="70658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415916" y="558533"/>
              <a:ext cx="6797010" cy="1155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3"/>
                </a:lnSpc>
              </a:pPr>
              <a:r>
                <a:rPr lang="en-US" sz="2524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IPU: Migliore gestione della memoria, alta scalabilità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113143" y="2748144"/>
            <a:ext cx="5194527" cy="1819701"/>
            <a:chOff x="0" y="0"/>
            <a:chExt cx="6926035" cy="242626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6926035" cy="2426268"/>
              <a:chOff x="0" y="0"/>
              <a:chExt cx="2244423" cy="78624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244423" cy="786246"/>
              </a:xfrm>
              <a:custGeom>
                <a:avLst/>
                <a:gdLst/>
                <a:ahLst/>
                <a:cxnLst/>
                <a:rect l="l" t="t" r="r" b="b"/>
                <a:pathLst>
                  <a:path w="2244423" h="786246">
                    <a:moveTo>
                      <a:pt x="62217" y="0"/>
                    </a:moveTo>
                    <a:lnTo>
                      <a:pt x="2182205" y="0"/>
                    </a:lnTo>
                    <a:cubicBezTo>
                      <a:pt x="2198706" y="0"/>
                      <a:pt x="2214532" y="6555"/>
                      <a:pt x="2226200" y="18223"/>
                    </a:cubicBezTo>
                    <a:cubicBezTo>
                      <a:pt x="2237868" y="29891"/>
                      <a:pt x="2244423" y="45716"/>
                      <a:pt x="2244423" y="62217"/>
                    </a:cubicBezTo>
                    <a:lnTo>
                      <a:pt x="2244423" y="724029"/>
                    </a:lnTo>
                    <a:cubicBezTo>
                      <a:pt x="2244423" y="758391"/>
                      <a:pt x="2216567" y="786246"/>
                      <a:pt x="2182205" y="786246"/>
                    </a:cubicBezTo>
                    <a:lnTo>
                      <a:pt x="62217" y="786246"/>
                    </a:lnTo>
                    <a:cubicBezTo>
                      <a:pt x="45716" y="786246"/>
                      <a:pt x="29891" y="779691"/>
                      <a:pt x="18223" y="768023"/>
                    </a:cubicBezTo>
                    <a:cubicBezTo>
                      <a:pt x="6555" y="756355"/>
                      <a:pt x="0" y="740530"/>
                      <a:pt x="0" y="724029"/>
                    </a:cubicBezTo>
                    <a:lnTo>
                      <a:pt x="0" y="62217"/>
                    </a:lnTo>
                    <a:cubicBezTo>
                      <a:pt x="0" y="27856"/>
                      <a:pt x="27856" y="0"/>
                      <a:pt x="62217" y="0"/>
                    </a:cubicBezTo>
                    <a:close/>
                  </a:path>
                </a:pathLst>
              </a:custGeom>
              <a:solidFill>
                <a:srgbClr val="FFD69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133350"/>
                <a:ext cx="2244423" cy="919596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548147" y="661211"/>
              <a:ext cx="5829742" cy="1060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1"/>
                </a:lnSpc>
              </a:pPr>
              <a:r>
                <a:rPr lang="en-US" sz="2343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GPU: Ottima scalabilità, ma con limiti di memoria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5252925" y="3347562"/>
            <a:ext cx="512448" cy="495677"/>
          </a:xfrm>
          <a:custGeom>
            <a:avLst/>
            <a:gdLst/>
            <a:ahLst/>
            <a:cxnLst/>
            <a:rect l="l" t="t" r="r" b="b"/>
            <a:pathLst>
              <a:path w="512448" h="495677">
                <a:moveTo>
                  <a:pt x="0" y="0"/>
                </a:moveTo>
                <a:lnTo>
                  <a:pt x="512448" y="0"/>
                </a:lnTo>
                <a:lnTo>
                  <a:pt x="512448" y="495677"/>
                </a:lnTo>
                <a:lnTo>
                  <a:pt x="0" y="4956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4" name="Freeform 24"/>
          <p:cNvSpPr/>
          <p:nvPr/>
        </p:nvSpPr>
        <p:spPr>
          <a:xfrm>
            <a:off x="11510325" y="3347562"/>
            <a:ext cx="512448" cy="495677"/>
          </a:xfrm>
          <a:custGeom>
            <a:avLst/>
            <a:gdLst/>
            <a:ahLst/>
            <a:cxnLst/>
            <a:rect l="l" t="t" r="r" b="b"/>
            <a:pathLst>
              <a:path w="512448" h="495677">
                <a:moveTo>
                  <a:pt x="0" y="0"/>
                </a:moveTo>
                <a:lnTo>
                  <a:pt x="512448" y="0"/>
                </a:lnTo>
                <a:lnTo>
                  <a:pt x="512448" y="495677"/>
                </a:lnTo>
                <a:lnTo>
                  <a:pt x="0" y="4956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25" name="Group 25"/>
          <p:cNvGrpSpPr/>
          <p:nvPr/>
        </p:nvGrpSpPr>
        <p:grpSpPr>
          <a:xfrm>
            <a:off x="2709463" y="6551510"/>
            <a:ext cx="11856917" cy="2065396"/>
            <a:chOff x="0" y="0"/>
            <a:chExt cx="15809222" cy="2753862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5809222" cy="2753862"/>
              <a:chOff x="0" y="0"/>
              <a:chExt cx="4593676" cy="80018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593676" cy="800188"/>
              </a:xfrm>
              <a:custGeom>
                <a:avLst/>
                <a:gdLst/>
                <a:ahLst/>
                <a:cxnLst/>
                <a:rect l="l" t="t" r="r" b="b"/>
                <a:pathLst>
                  <a:path w="4593676" h="800188">
                    <a:moveTo>
                      <a:pt x="30399" y="0"/>
                    </a:moveTo>
                    <a:lnTo>
                      <a:pt x="4563277" y="0"/>
                    </a:lnTo>
                    <a:cubicBezTo>
                      <a:pt x="4580066" y="0"/>
                      <a:pt x="4593676" y="13610"/>
                      <a:pt x="4593676" y="30399"/>
                    </a:cubicBezTo>
                    <a:lnTo>
                      <a:pt x="4593676" y="769789"/>
                    </a:lnTo>
                    <a:cubicBezTo>
                      <a:pt x="4593676" y="777851"/>
                      <a:pt x="4590473" y="785583"/>
                      <a:pt x="4584772" y="791284"/>
                    </a:cubicBezTo>
                    <a:cubicBezTo>
                      <a:pt x="4579071" y="796985"/>
                      <a:pt x="4571339" y="800188"/>
                      <a:pt x="4563277" y="800188"/>
                    </a:cubicBezTo>
                    <a:lnTo>
                      <a:pt x="30399" y="800188"/>
                    </a:lnTo>
                    <a:cubicBezTo>
                      <a:pt x="22337" y="800188"/>
                      <a:pt x="14604" y="796985"/>
                      <a:pt x="8904" y="791284"/>
                    </a:cubicBezTo>
                    <a:cubicBezTo>
                      <a:pt x="3203" y="785583"/>
                      <a:pt x="0" y="777851"/>
                      <a:pt x="0" y="769789"/>
                    </a:cubicBezTo>
                    <a:lnTo>
                      <a:pt x="0" y="30399"/>
                    </a:lnTo>
                    <a:cubicBezTo>
                      <a:pt x="0" y="22337"/>
                      <a:pt x="3203" y="14604"/>
                      <a:pt x="8904" y="8904"/>
                    </a:cubicBezTo>
                    <a:cubicBezTo>
                      <a:pt x="14604" y="3203"/>
                      <a:pt x="22337" y="0"/>
                      <a:pt x="30399" y="0"/>
                    </a:cubicBezTo>
                    <a:close/>
                  </a:path>
                </a:pathLst>
              </a:custGeom>
              <a:solidFill>
                <a:srgbClr val="99AC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133350"/>
                <a:ext cx="4593676" cy="933538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251188" y="742901"/>
              <a:ext cx="13306846" cy="1225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3"/>
                </a:lnSpc>
              </a:pPr>
              <a:r>
                <a:rPr lang="en-US" sz="27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 IPU garantiscono prestazioni superiori su dataset genomici di grandi dimensioni</a:t>
              </a:r>
            </a:p>
          </p:txBody>
        </p:sp>
      </p:grpSp>
      <p:sp>
        <p:nvSpPr>
          <p:cNvPr id="30" name="Freeform 30"/>
          <p:cNvSpPr/>
          <p:nvPr/>
        </p:nvSpPr>
        <p:spPr>
          <a:xfrm rot="5400000">
            <a:off x="8171396" y="5138426"/>
            <a:ext cx="933051" cy="902515"/>
          </a:xfrm>
          <a:custGeom>
            <a:avLst/>
            <a:gdLst/>
            <a:ahLst/>
            <a:cxnLst/>
            <a:rect l="l" t="t" r="r" b="b"/>
            <a:pathLst>
              <a:path w="933051" h="902515">
                <a:moveTo>
                  <a:pt x="0" y="0"/>
                </a:moveTo>
                <a:lnTo>
                  <a:pt x="933051" y="0"/>
                </a:lnTo>
                <a:lnTo>
                  <a:pt x="933051" y="902515"/>
                </a:lnTo>
                <a:lnTo>
                  <a:pt x="0" y="90251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7233776">
            <a:off x="-669666" y="8630845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1247354">
            <a:off x="-3041941" y="-129375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400000">
            <a:off x="100540" y="-588174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8"/>
                </a:lnTo>
                <a:lnTo>
                  <a:pt x="0" y="2703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-163302" y="8026360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7" name="Group 7"/>
          <p:cNvGrpSpPr/>
          <p:nvPr/>
        </p:nvGrpSpPr>
        <p:grpSpPr>
          <a:xfrm>
            <a:off x="284533" y="5389171"/>
            <a:ext cx="4778544" cy="2360390"/>
            <a:chOff x="0" y="0"/>
            <a:chExt cx="6371392" cy="3147186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371392" cy="3147186"/>
              <a:chOff x="0" y="0"/>
              <a:chExt cx="1951277" cy="96384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51277" cy="963845"/>
              </a:xfrm>
              <a:custGeom>
                <a:avLst/>
                <a:gdLst/>
                <a:ahLst/>
                <a:cxnLst/>
                <a:rect l="l" t="t" r="r" b="b"/>
                <a:pathLst>
                  <a:path w="1951277" h="963845">
                    <a:moveTo>
                      <a:pt x="71564" y="0"/>
                    </a:moveTo>
                    <a:lnTo>
                      <a:pt x="1879713" y="0"/>
                    </a:lnTo>
                    <a:cubicBezTo>
                      <a:pt x="1919237" y="0"/>
                      <a:pt x="1951277" y="32040"/>
                      <a:pt x="1951277" y="71564"/>
                    </a:cubicBezTo>
                    <a:lnTo>
                      <a:pt x="1951277" y="892280"/>
                    </a:lnTo>
                    <a:cubicBezTo>
                      <a:pt x="1951277" y="931804"/>
                      <a:pt x="1919237" y="963845"/>
                      <a:pt x="1879713" y="963845"/>
                    </a:cubicBezTo>
                    <a:lnTo>
                      <a:pt x="71564" y="963845"/>
                    </a:lnTo>
                    <a:cubicBezTo>
                      <a:pt x="32040" y="963845"/>
                      <a:pt x="0" y="931804"/>
                      <a:pt x="0" y="892280"/>
                    </a:cubicBezTo>
                    <a:lnTo>
                      <a:pt x="0" y="71564"/>
                    </a:lnTo>
                    <a:cubicBezTo>
                      <a:pt x="0" y="32040"/>
                      <a:pt x="32040" y="0"/>
                      <a:pt x="71564" y="0"/>
                    </a:cubicBezTo>
                    <a:close/>
                  </a:path>
                </a:pathLst>
              </a:custGeom>
              <a:solidFill>
                <a:srgbClr val="EE8896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33350"/>
                <a:ext cx="1951277" cy="1097195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504251" y="702409"/>
              <a:ext cx="5362890" cy="1699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3"/>
                </a:lnSpc>
              </a:pPr>
              <a:r>
                <a:rPr lang="en-US" sz="2466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Il calcolo parallelo è essenziale per l’allineamento di sequenze biologiche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623911" y="5389171"/>
            <a:ext cx="5456981" cy="2174225"/>
            <a:chOff x="0" y="0"/>
            <a:chExt cx="7275974" cy="289896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7275974" cy="2898967"/>
              <a:chOff x="0" y="0"/>
              <a:chExt cx="1799371" cy="71692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99371" cy="716924"/>
              </a:xfrm>
              <a:custGeom>
                <a:avLst/>
                <a:gdLst/>
                <a:ahLst/>
                <a:cxnLst/>
                <a:rect l="l" t="t" r="r" b="b"/>
                <a:pathLst>
                  <a:path w="1799371" h="716924">
                    <a:moveTo>
                      <a:pt x="77606" y="0"/>
                    </a:moveTo>
                    <a:lnTo>
                      <a:pt x="1721765" y="0"/>
                    </a:lnTo>
                    <a:cubicBezTo>
                      <a:pt x="1764626" y="0"/>
                      <a:pt x="1799371" y="34745"/>
                      <a:pt x="1799371" y="77606"/>
                    </a:cubicBezTo>
                    <a:lnTo>
                      <a:pt x="1799371" y="639318"/>
                    </a:lnTo>
                    <a:cubicBezTo>
                      <a:pt x="1799371" y="659900"/>
                      <a:pt x="1791195" y="679639"/>
                      <a:pt x="1776641" y="694193"/>
                    </a:cubicBezTo>
                    <a:cubicBezTo>
                      <a:pt x="1762087" y="708747"/>
                      <a:pt x="1742348" y="716924"/>
                      <a:pt x="1721765" y="716924"/>
                    </a:cubicBezTo>
                    <a:lnTo>
                      <a:pt x="77606" y="716924"/>
                    </a:lnTo>
                    <a:cubicBezTo>
                      <a:pt x="57024" y="716924"/>
                      <a:pt x="37284" y="708747"/>
                      <a:pt x="22730" y="694193"/>
                    </a:cubicBezTo>
                    <a:cubicBezTo>
                      <a:pt x="8176" y="679639"/>
                      <a:pt x="0" y="659900"/>
                      <a:pt x="0" y="639318"/>
                    </a:cubicBezTo>
                    <a:lnTo>
                      <a:pt x="0" y="77606"/>
                    </a:lnTo>
                    <a:cubicBezTo>
                      <a:pt x="0" y="57024"/>
                      <a:pt x="8176" y="37284"/>
                      <a:pt x="22730" y="22730"/>
                    </a:cubicBezTo>
                    <a:cubicBezTo>
                      <a:pt x="37284" y="8176"/>
                      <a:pt x="57024" y="0"/>
                      <a:pt x="77606" y="0"/>
                    </a:cubicBezTo>
                    <a:close/>
                  </a:path>
                </a:pathLst>
              </a:custGeom>
              <a:solidFill>
                <a:srgbClr val="69A3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33350"/>
                <a:ext cx="1799371" cy="850274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396678" y="557827"/>
              <a:ext cx="6482618" cy="1735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9"/>
                </a:lnSpc>
              </a:pPr>
              <a:r>
                <a:rPr lang="en-US" sz="252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 IPU offrono nuove opportunità per ottimizzare ulteriormente il processo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952709" y="5389171"/>
            <a:ext cx="5708839" cy="2265757"/>
            <a:chOff x="0" y="0"/>
            <a:chExt cx="7611785" cy="3021009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7611785" cy="3021009"/>
              <a:chOff x="0" y="0"/>
              <a:chExt cx="1986719" cy="7885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86719" cy="788500"/>
              </a:xfrm>
              <a:custGeom>
                <a:avLst/>
                <a:gdLst/>
                <a:ahLst/>
                <a:cxnLst/>
                <a:rect l="l" t="t" r="r" b="b"/>
                <a:pathLst>
                  <a:path w="1986719" h="788500">
                    <a:moveTo>
                      <a:pt x="70288" y="0"/>
                    </a:moveTo>
                    <a:lnTo>
                      <a:pt x="1916431" y="0"/>
                    </a:lnTo>
                    <a:cubicBezTo>
                      <a:pt x="1955250" y="0"/>
                      <a:pt x="1986719" y="31469"/>
                      <a:pt x="1986719" y="70288"/>
                    </a:cubicBezTo>
                    <a:lnTo>
                      <a:pt x="1986719" y="718213"/>
                    </a:lnTo>
                    <a:cubicBezTo>
                      <a:pt x="1986719" y="736854"/>
                      <a:pt x="1979313" y="754732"/>
                      <a:pt x="1966132" y="767914"/>
                    </a:cubicBezTo>
                    <a:cubicBezTo>
                      <a:pt x="1952950" y="781095"/>
                      <a:pt x="1935072" y="788500"/>
                      <a:pt x="1916431" y="788500"/>
                    </a:cubicBezTo>
                    <a:lnTo>
                      <a:pt x="70288" y="788500"/>
                    </a:lnTo>
                    <a:cubicBezTo>
                      <a:pt x="51646" y="788500"/>
                      <a:pt x="33768" y="781095"/>
                      <a:pt x="20587" y="767914"/>
                    </a:cubicBezTo>
                    <a:cubicBezTo>
                      <a:pt x="7405" y="754732"/>
                      <a:pt x="0" y="736854"/>
                      <a:pt x="0" y="718213"/>
                    </a:cubicBezTo>
                    <a:lnTo>
                      <a:pt x="0" y="70288"/>
                    </a:lnTo>
                    <a:cubicBezTo>
                      <a:pt x="0" y="51646"/>
                      <a:pt x="7405" y="33768"/>
                      <a:pt x="20587" y="20587"/>
                    </a:cubicBezTo>
                    <a:cubicBezTo>
                      <a:pt x="33768" y="7405"/>
                      <a:pt x="51646" y="0"/>
                      <a:pt x="70288" y="0"/>
                    </a:cubicBezTo>
                    <a:close/>
                  </a:path>
                </a:pathLst>
              </a:custGeom>
              <a:solidFill>
                <a:srgbClr val="FFD69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133350"/>
                <a:ext cx="1986719" cy="92185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602419" y="832443"/>
              <a:ext cx="6406947" cy="13137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4"/>
                </a:lnSpc>
              </a:pPr>
              <a:r>
                <a:rPr lang="en-US" sz="291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 GPU migliorano le prestazioni rispetto alle CPU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5251669" y="6321527"/>
            <a:ext cx="512448" cy="495677"/>
          </a:xfrm>
          <a:custGeom>
            <a:avLst/>
            <a:gdLst/>
            <a:ahLst/>
            <a:cxnLst/>
            <a:rect l="l" t="t" r="r" b="b"/>
            <a:pathLst>
              <a:path w="512448" h="495677">
                <a:moveTo>
                  <a:pt x="0" y="0"/>
                </a:moveTo>
                <a:lnTo>
                  <a:pt x="512448" y="0"/>
                </a:lnTo>
                <a:lnTo>
                  <a:pt x="512448" y="495677"/>
                </a:lnTo>
                <a:lnTo>
                  <a:pt x="0" y="4956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3" name="Freeform 23"/>
          <p:cNvSpPr/>
          <p:nvPr/>
        </p:nvSpPr>
        <p:spPr>
          <a:xfrm>
            <a:off x="11886505" y="6321527"/>
            <a:ext cx="512448" cy="495677"/>
          </a:xfrm>
          <a:custGeom>
            <a:avLst/>
            <a:gdLst/>
            <a:ahLst/>
            <a:cxnLst/>
            <a:rect l="l" t="t" r="r" b="b"/>
            <a:pathLst>
              <a:path w="512448" h="495677">
                <a:moveTo>
                  <a:pt x="0" y="0"/>
                </a:moveTo>
                <a:lnTo>
                  <a:pt x="512448" y="0"/>
                </a:lnTo>
                <a:lnTo>
                  <a:pt x="512448" y="495677"/>
                </a:lnTo>
                <a:lnTo>
                  <a:pt x="0" y="4956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24" name="Group 24"/>
          <p:cNvGrpSpPr/>
          <p:nvPr/>
        </p:nvGrpSpPr>
        <p:grpSpPr>
          <a:xfrm>
            <a:off x="3215542" y="2170245"/>
            <a:ext cx="11856917" cy="1589146"/>
            <a:chOff x="0" y="0"/>
            <a:chExt cx="4593676" cy="61567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593676" cy="615676"/>
            </a:xfrm>
            <a:custGeom>
              <a:avLst/>
              <a:gdLst/>
              <a:ahLst/>
              <a:cxnLst/>
              <a:rect l="l" t="t" r="r" b="b"/>
              <a:pathLst>
                <a:path w="4593676" h="615676">
                  <a:moveTo>
                    <a:pt x="33300" y="0"/>
                  </a:moveTo>
                  <a:lnTo>
                    <a:pt x="4560376" y="0"/>
                  </a:lnTo>
                  <a:cubicBezTo>
                    <a:pt x="4578767" y="0"/>
                    <a:pt x="4593676" y="14909"/>
                    <a:pt x="4593676" y="33300"/>
                  </a:cubicBezTo>
                  <a:lnTo>
                    <a:pt x="4593676" y="582376"/>
                  </a:lnTo>
                  <a:cubicBezTo>
                    <a:pt x="4593676" y="600767"/>
                    <a:pt x="4578767" y="615676"/>
                    <a:pt x="4560376" y="615676"/>
                  </a:cubicBezTo>
                  <a:lnTo>
                    <a:pt x="33300" y="615676"/>
                  </a:lnTo>
                  <a:cubicBezTo>
                    <a:pt x="14909" y="615676"/>
                    <a:pt x="0" y="600767"/>
                    <a:pt x="0" y="582376"/>
                  </a:cubicBezTo>
                  <a:lnTo>
                    <a:pt x="0" y="33300"/>
                  </a:lnTo>
                  <a:cubicBezTo>
                    <a:pt x="0" y="14909"/>
                    <a:pt x="14909" y="0"/>
                    <a:pt x="33300" y="0"/>
                  </a:cubicBezTo>
                  <a:close/>
                </a:path>
              </a:pathLst>
            </a:custGeom>
            <a:solidFill>
              <a:srgbClr val="99AC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33350"/>
              <a:ext cx="4593676" cy="749026"/>
            </a:xfrm>
            <a:prstGeom prst="rect">
              <a:avLst/>
            </a:prstGeom>
          </p:spPr>
          <p:txBody>
            <a:bodyPr lIns="47656" tIns="47656" rIns="47656" bIns="47656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153933" y="2615641"/>
            <a:ext cx="9980134" cy="622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3"/>
              </a:lnSpc>
            </a:pPr>
            <a:r>
              <a:rPr lang="en-US" sz="363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Le IPU potrebbero rivoluzionare la bioinformatica</a:t>
            </a:r>
          </a:p>
        </p:txBody>
      </p:sp>
      <p:sp>
        <p:nvSpPr>
          <p:cNvPr id="28" name="Freeform 28"/>
          <p:cNvSpPr/>
          <p:nvPr/>
        </p:nvSpPr>
        <p:spPr>
          <a:xfrm rot="5400000">
            <a:off x="8690038" y="4337142"/>
            <a:ext cx="819772" cy="792943"/>
          </a:xfrm>
          <a:custGeom>
            <a:avLst/>
            <a:gdLst/>
            <a:ahLst/>
            <a:cxnLst/>
            <a:rect l="l" t="t" r="r" b="b"/>
            <a:pathLst>
              <a:path w="819772" h="792943">
                <a:moveTo>
                  <a:pt x="0" y="0"/>
                </a:moveTo>
                <a:lnTo>
                  <a:pt x="819772" y="0"/>
                </a:lnTo>
                <a:lnTo>
                  <a:pt x="819772" y="792944"/>
                </a:lnTo>
                <a:lnTo>
                  <a:pt x="0" y="79294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29" name="Group 29"/>
          <p:cNvGrpSpPr/>
          <p:nvPr/>
        </p:nvGrpSpPr>
        <p:grpSpPr>
          <a:xfrm>
            <a:off x="2585653" y="208517"/>
            <a:ext cx="13028542" cy="1110255"/>
            <a:chOff x="0" y="0"/>
            <a:chExt cx="17371390" cy="1480340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7371390" cy="1480340"/>
              <a:chOff x="0" y="0"/>
              <a:chExt cx="4204943" cy="358333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4204943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4204943" h="358333">
                    <a:moveTo>
                      <a:pt x="33209" y="0"/>
                    </a:moveTo>
                    <a:lnTo>
                      <a:pt x="4171734" y="0"/>
                    </a:lnTo>
                    <a:cubicBezTo>
                      <a:pt x="4190075" y="0"/>
                      <a:pt x="4204943" y="14868"/>
                      <a:pt x="4204943" y="33209"/>
                    </a:cubicBezTo>
                    <a:lnTo>
                      <a:pt x="4204943" y="325124"/>
                    </a:lnTo>
                    <a:cubicBezTo>
                      <a:pt x="4204943" y="333932"/>
                      <a:pt x="4201444" y="342379"/>
                      <a:pt x="4195216" y="348606"/>
                    </a:cubicBezTo>
                    <a:cubicBezTo>
                      <a:pt x="4188988" y="354834"/>
                      <a:pt x="4180541" y="358333"/>
                      <a:pt x="4171734" y="358333"/>
                    </a:cubicBezTo>
                    <a:lnTo>
                      <a:pt x="33209" y="358333"/>
                    </a:lnTo>
                    <a:cubicBezTo>
                      <a:pt x="24401" y="358333"/>
                      <a:pt x="15955" y="354834"/>
                      <a:pt x="9727" y="348606"/>
                    </a:cubicBezTo>
                    <a:cubicBezTo>
                      <a:pt x="3499" y="342379"/>
                      <a:pt x="0" y="333932"/>
                      <a:pt x="0" y="325124"/>
                    </a:cubicBezTo>
                    <a:lnTo>
                      <a:pt x="0" y="33209"/>
                    </a:lnTo>
                    <a:cubicBezTo>
                      <a:pt x="0" y="24401"/>
                      <a:pt x="3499" y="15955"/>
                      <a:pt x="9727" y="9727"/>
                    </a:cubicBezTo>
                    <a:cubicBezTo>
                      <a:pt x="15955" y="3499"/>
                      <a:pt x="24401" y="0"/>
                      <a:pt x="33209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133350"/>
                <a:ext cx="4204943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380144" y="213749"/>
              <a:ext cx="16634161" cy="96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673805" y="380794"/>
            <a:ext cx="13028542" cy="80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9"/>
              </a:lnSpc>
              <a:spcBef>
                <a:spcPct val="0"/>
              </a:spcBef>
            </a:pPr>
            <a:r>
              <a:rPr lang="en-US" sz="480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Conclusione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390578" y="-1713326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2629729" y="231714"/>
            <a:ext cx="13028542" cy="1251605"/>
            <a:chOff x="0" y="0"/>
            <a:chExt cx="17371390" cy="166880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7371390" cy="1668807"/>
              <a:chOff x="0" y="0"/>
              <a:chExt cx="4204943" cy="40395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04943" cy="403954"/>
              </a:xfrm>
              <a:custGeom>
                <a:avLst/>
                <a:gdLst/>
                <a:ahLst/>
                <a:cxnLst/>
                <a:rect l="l" t="t" r="r" b="b"/>
                <a:pathLst>
                  <a:path w="4204943" h="403954">
                    <a:moveTo>
                      <a:pt x="33209" y="0"/>
                    </a:moveTo>
                    <a:lnTo>
                      <a:pt x="4171734" y="0"/>
                    </a:lnTo>
                    <a:cubicBezTo>
                      <a:pt x="4190075" y="0"/>
                      <a:pt x="4204943" y="14868"/>
                      <a:pt x="4204943" y="33209"/>
                    </a:cubicBezTo>
                    <a:lnTo>
                      <a:pt x="4204943" y="370745"/>
                    </a:lnTo>
                    <a:cubicBezTo>
                      <a:pt x="4204943" y="379552"/>
                      <a:pt x="4201444" y="387999"/>
                      <a:pt x="4195216" y="394227"/>
                    </a:cubicBezTo>
                    <a:cubicBezTo>
                      <a:pt x="4188988" y="400455"/>
                      <a:pt x="4180541" y="403954"/>
                      <a:pt x="4171734" y="403954"/>
                    </a:cubicBezTo>
                    <a:lnTo>
                      <a:pt x="33209" y="403954"/>
                    </a:lnTo>
                    <a:cubicBezTo>
                      <a:pt x="24401" y="403954"/>
                      <a:pt x="15955" y="400455"/>
                      <a:pt x="9727" y="394227"/>
                    </a:cubicBezTo>
                    <a:cubicBezTo>
                      <a:pt x="3499" y="387999"/>
                      <a:pt x="0" y="379552"/>
                      <a:pt x="0" y="370745"/>
                    </a:cubicBezTo>
                    <a:lnTo>
                      <a:pt x="0" y="33209"/>
                    </a:lnTo>
                    <a:cubicBezTo>
                      <a:pt x="0" y="24401"/>
                      <a:pt x="3499" y="15955"/>
                      <a:pt x="9727" y="9727"/>
                    </a:cubicBezTo>
                    <a:cubicBezTo>
                      <a:pt x="15955" y="3499"/>
                      <a:pt x="24401" y="0"/>
                      <a:pt x="33209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4204943" cy="537304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80144" y="213749"/>
              <a:ext cx="16634161" cy="96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39228"/>
              <a:ext cx="17371390" cy="1257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89"/>
                </a:lnSpc>
                <a:spcBef>
                  <a:spcPct val="0"/>
                </a:spcBef>
              </a:pPr>
              <a:r>
                <a:rPr lang="en-US" sz="5706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Sviluppi futuri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5932" y="2787402"/>
            <a:ext cx="9829778" cy="1933247"/>
            <a:chOff x="0" y="0"/>
            <a:chExt cx="13106370" cy="257766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3106370" cy="2577663"/>
              <a:chOff x="0" y="0"/>
              <a:chExt cx="8671910" cy="170552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671909" cy="1705526"/>
              </a:xfrm>
              <a:custGeom>
                <a:avLst/>
                <a:gdLst/>
                <a:ahLst/>
                <a:cxnLst/>
                <a:rect l="l" t="t" r="r" b="b"/>
                <a:pathLst>
                  <a:path w="8671909" h="1705526">
                    <a:moveTo>
                      <a:pt x="16103" y="0"/>
                    </a:moveTo>
                    <a:lnTo>
                      <a:pt x="8655807" y="0"/>
                    </a:lnTo>
                    <a:cubicBezTo>
                      <a:pt x="8660078" y="0"/>
                      <a:pt x="8664173" y="1697"/>
                      <a:pt x="8667193" y="4716"/>
                    </a:cubicBezTo>
                    <a:cubicBezTo>
                      <a:pt x="8670213" y="7736"/>
                      <a:pt x="8671909" y="11832"/>
                      <a:pt x="8671909" y="16103"/>
                    </a:cubicBezTo>
                    <a:lnTo>
                      <a:pt x="8671909" y="1689423"/>
                    </a:lnTo>
                    <a:cubicBezTo>
                      <a:pt x="8671909" y="1693694"/>
                      <a:pt x="8670213" y="1697790"/>
                      <a:pt x="8667193" y="1700810"/>
                    </a:cubicBezTo>
                    <a:cubicBezTo>
                      <a:pt x="8664173" y="1703830"/>
                      <a:pt x="8660078" y="1705526"/>
                      <a:pt x="8655807" y="1705526"/>
                    </a:cubicBezTo>
                    <a:lnTo>
                      <a:pt x="16103" y="1705526"/>
                    </a:lnTo>
                    <a:cubicBezTo>
                      <a:pt x="7209" y="1705526"/>
                      <a:pt x="0" y="1698317"/>
                      <a:pt x="0" y="1689423"/>
                    </a:cubicBezTo>
                    <a:lnTo>
                      <a:pt x="0" y="16103"/>
                    </a:lnTo>
                    <a:cubicBezTo>
                      <a:pt x="0" y="11832"/>
                      <a:pt x="1697" y="7736"/>
                      <a:pt x="4716" y="4716"/>
                    </a:cubicBezTo>
                    <a:cubicBezTo>
                      <a:pt x="7736" y="1697"/>
                      <a:pt x="11832" y="0"/>
                      <a:pt x="16103" y="0"/>
                    </a:cubicBezTo>
                    <a:close/>
                  </a:path>
                </a:pathLst>
              </a:custGeom>
              <a:solidFill>
                <a:srgbClr val="E3704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8671910" cy="1829351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86811" y="42885"/>
              <a:ext cx="12550146" cy="2425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76"/>
                </a:lnSpc>
              </a:pPr>
              <a:r>
                <a:rPr lang="en-US" sz="3482" i="1">
                  <a:solidFill>
                    <a:srgbClr val="000000"/>
                  </a:solidFill>
                  <a:latin typeface="Dreaming Outloud Sans Alt Italics"/>
                  <a:ea typeface="Dreaming Outloud Sans Alt Italics"/>
                  <a:cs typeface="Dreaming Outloud Sans Alt Italics"/>
                  <a:sym typeface="Dreaming Outloud Sans Alt Italics"/>
                </a:rPr>
                <a:t>Sperimentazione su dataset reali :</a:t>
              </a:r>
            </a:p>
            <a:p>
              <a:pPr algn="ctr">
                <a:lnSpc>
                  <a:spcPts val="4876"/>
                </a:lnSpc>
              </a:pPr>
              <a:r>
                <a:rPr lang="en-US" sz="3482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Testare gli algoritmi su sequenze genomiche complete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467085" y="4986080"/>
            <a:ext cx="8450681" cy="1840651"/>
            <a:chOff x="0" y="0"/>
            <a:chExt cx="11267575" cy="245420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1267575" cy="2454201"/>
              <a:chOff x="0" y="0"/>
              <a:chExt cx="12338445" cy="268744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338445" cy="2687449"/>
              </a:xfrm>
              <a:custGeom>
                <a:avLst/>
                <a:gdLst/>
                <a:ahLst/>
                <a:cxnLst/>
                <a:rect l="l" t="t" r="r" b="b"/>
                <a:pathLst>
                  <a:path w="12338445" h="2687449">
                    <a:moveTo>
                      <a:pt x="11318" y="0"/>
                    </a:moveTo>
                    <a:lnTo>
                      <a:pt x="12327127" y="0"/>
                    </a:lnTo>
                    <a:cubicBezTo>
                      <a:pt x="12333377" y="0"/>
                      <a:pt x="12338445" y="5067"/>
                      <a:pt x="12338445" y="11318"/>
                    </a:cubicBezTo>
                    <a:lnTo>
                      <a:pt x="12338445" y="2676131"/>
                    </a:lnTo>
                    <a:cubicBezTo>
                      <a:pt x="12338445" y="2682381"/>
                      <a:pt x="12333377" y="2687449"/>
                      <a:pt x="12327127" y="2687449"/>
                    </a:cubicBezTo>
                    <a:lnTo>
                      <a:pt x="11318" y="2687449"/>
                    </a:lnTo>
                    <a:cubicBezTo>
                      <a:pt x="5067" y="2687449"/>
                      <a:pt x="0" y="2682381"/>
                      <a:pt x="0" y="2676131"/>
                    </a:cubicBezTo>
                    <a:lnTo>
                      <a:pt x="0" y="11318"/>
                    </a:lnTo>
                    <a:cubicBezTo>
                      <a:pt x="0" y="5067"/>
                      <a:pt x="5067" y="0"/>
                      <a:pt x="11318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123825"/>
                <a:ext cx="12338445" cy="2811274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246572" y="-476"/>
              <a:ext cx="10789387" cy="2388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19"/>
                </a:lnSpc>
              </a:pPr>
              <a:r>
                <a:rPr lang="en-US" sz="3442" i="1">
                  <a:solidFill>
                    <a:srgbClr val="000000"/>
                  </a:solidFill>
                  <a:latin typeface="Dreaming Outloud Sans Alt Italics"/>
                  <a:ea typeface="Dreaming Outloud Sans Alt Italics"/>
                  <a:cs typeface="Dreaming Outloud Sans Alt Italics"/>
                  <a:sym typeface="Dreaming Outloud Sans Alt Italics"/>
                </a:rPr>
                <a:t>Integrazione con Machine Learning :</a:t>
              </a:r>
            </a:p>
            <a:p>
              <a:pPr algn="ctr">
                <a:lnSpc>
                  <a:spcPts val="4819"/>
                </a:lnSpc>
              </a:pPr>
              <a:r>
                <a:rPr lang="en-US" sz="3442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Utilizzo di modelli AI per migliorare l’accuratezza dell’allineamento</a:t>
              </a:r>
            </a:p>
          </p:txBody>
        </p:sp>
      </p:grpSp>
      <p:sp>
        <p:nvSpPr>
          <p:cNvPr id="22" name="Freeform 22"/>
          <p:cNvSpPr/>
          <p:nvPr/>
        </p:nvSpPr>
        <p:spPr>
          <a:xfrm rot="-9815297" flipH="1">
            <a:off x="3285069" y="4981566"/>
            <a:ext cx="2037174" cy="1319070"/>
          </a:xfrm>
          <a:custGeom>
            <a:avLst/>
            <a:gdLst/>
            <a:ahLst/>
            <a:cxnLst/>
            <a:rect l="l" t="t" r="r" b="b"/>
            <a:pathLst>
              <a:path w="2037174" h="1319070">
                <a:moveTo>
                  <a:pt x="2037173" y="0"/>
                </a:moveTo>
                <a:lnTo>
                  <a:pt x="0" y="0"/>
                </a:lnTo>
                <a:lnTo>
                  <a:pt x="0" y="1319070"/>
                </a:lnTo>
                <a:lnTo>
                  <a:pt x="2037173" y="1319070"/>
                </a:lnTo>
                <a:lnTo>
                  <a:pt x="203717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23" name="Group 23"/>
          <p:cNvGrpSpPr/>
          <p:nvPr/>
        </p:nvGrpSpPr>
        <p:grpSpPr>
          <a:xfrm>
            <a:off x="9176461" y="7433637"/>
            <a:ext cx="8992667" cy="1843112"/>
            <a:chOff x="0" y="0"/>
            <a:chExt cx="11990222" cy="2457482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1990222" cy="2457482"/>
              <a:chOff x="0" y="0"/>
              <a:chExt cx="12830796" cy="262976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2830796" cy="2629764"/>
              </a:xfrm>
              <a:custGeom>
                <a:avLst/>
                <a:gdLst/>
                <a:ahLst/>
                <a:cxnLst/>
                <a:rect l="l" t="t" r="r" b="b"/>
                <a:pathLst>
                  <a:path w="12830796" h="2629764">
                    <a:moveTo>
                      <a:pt x="10883" y="0"/>
                    </a:moveTo>
                    <a:lnTo>
                      <a:pt x="12819913" y="0"/>
                    </a:lnTo>
                    <a:cubicBezTo>
                      <a:pt x="12825923" y="0"/>
                      <a:pt x="12830796" y="4873"/>
                      <a:pt x="12830796" y="10883"/>
                    </a:cubicBezTo>
                    <a:lnTo>
                      <a:pt x="12830796" y="2618881"/>
                    </a:lnTo>
                    <a:cubicBezTo>
                      <a:pt x="12830796" y="2624892"/>
                      <a:pt x="12825923" y="2629764"/>
                      <a:pt x="12819913" y="2629764"/>
                    </a:cubicBezTo>
                    <a:lnTo>
                      <a:pt x="10883" y="2629764"/>
                    </a:lnTo>
                    <a:cubicBezTo>
                      <a:pt x="4873" y="2629764"/>
                      <a:pt x="0" y="2624892"/>
                      <a:pt x="0" y="2618881"/>
                    </a:cubicBezTo>
                    <a:lnTo>
                      <a:pt x="0" y="10883"/>
                    </a:lnTo>
                    <a:cubicBezTo>
                      <a:pt x="0" y="4873"/>
                      <a:pt x="4873" y="0"/>
                      <a:pt x="10883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123825"/>
                <a:ext cx="12830796" cy="2753589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62386" y="1067"/>
              <a:ext cx="11481366" cy="2388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11"/>
                </a:lnSpc>
              </a:pPr>
              <a:r>
                <a:rPr lang="en-US" sz="3437" i="1">
                  <a:solidFill>
                    <a:srgbClr val="000000"/>
                  </a:solidFill>
                  <a:latin typeface="Dreaming Outloud Sans Alt Italics"/>
                  <a:ea typeface="Dreaming Outloud Sans Alt Italics"/>
                  <a:cs typeface="Dreaming Outloud Sans Alt Italics"/>
                  <a:sym typeface="Dreaming Outloud Sans Alt Italics"/>
                </a:rPr>
                <a:t>Ottimizzazione delle implementazioni su IPU : </a:t>
              </a:r>
            </a:p>
            <a:p>
              <a:pPr algn="ctr">
                <a:lnSpc>
                  <a:spcPts val="4811"/>
                </a:lnSpc>
              </a:pPr>
              <a:r>
                <a:rPr lang="en-US" sz="3437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Sviluppo di nuovi algoritmi ottimizzati per architetture parallele</a:t>
              </a:r>
            </a:p>
          </p:txBody>
        </p:sp>
      </p:grpSp>
      <p:sp>
        <p:nvSpPr>
          <p:cNvPr id="28" name="Freeform 28"/>
          <p:cNvSpPr/>
          <p:nvPr/>
        </p:nvSpPr>
        <p:spPr>
          <a:xfrm rot="-9902620" flipH="1">
            <a:off x="7063812" y="7046011"/>
            <a:ext cx="2115228" cy="1369610"/>
          </a:xfrm>
          <a:custGeom>
            <a:avLst/>
            <a:gdLst/>
            <a:ahLst/>
            <a:cxnLst/>
            <a:rect l="l" t="t" r="r" b="b"/>
            <a:pathLst>
              <a:path w="2115228" h="1369610">
                <a:moveTo>
                  <a:pt x="2115229" y="0"/>
                </a:moveTo>
                <a:lnTo>
                  <a:pt x="0" y="0"/>
                </a:lnTo>
                <a:lnTo>
                  <a:pt x="0" y="1369610"/>
                </a:lnTo>
                <a:lnTo>
                  <a:pt x="2115229" y="1369610"/>
                </a:lnTo>
                <a:lnTo>
                  <a:pt x="211522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1404726">
            <a:off x="12204969" y="-2700361"/>
            <a:ext cx="4706205" cy="16382360"/>
          </a:xfrm>
          <a:custGeom>
            <a:avLst/>
            <a:gdLst/>
            <a:ahLst/>
            <a:cxnLst/>
            <a:rect l="l" t="t" r="r" b="b"/>
            <a:pathLst>
              <a:path w="4706205" h="16382360">
                <a:moveTo>
                  <a:pt x="0" y="0"/>
                </a:moveTo>
                <a:lnTo>
                  <a:pt x="4706205" y="0"/>
                </a:lnTo>
                <a:lnTo>
                  <a:pt x="4706205" y="16382359"/>
                </a:lnTo>
                <a:lnTo>
                  <a:pt x="0" y="16382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2780742">
            <a:off x="1230259" y="824494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2780742">
            <a:off x="15736186" y="7200900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2780742">
            <a:off x="8230631" y="-207274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1443550" y="1064804"/>
            <a:ext cx="9147100" cy="271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95"/>
              </a:lnSpc>
            </a:pPr>
            <a:r>
              <a:rPr lang="en-US" sz="9071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GRAZIE PER </a:t>
            </a:r>
          </a:p>
          <a:p>
            <a:pPr algn="l">
              <a:lnSpc>
                <a:spcPts val="10795"/>
              </a:lnSpc>
            </a:pPr>
            <a:r>
              <a:rPr lang="en-US" sz="9071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L’ATTENZIONE</a:t>
            </a:r>
          </a:p>
        </p:txBody>
      </p:sp>
      <p:sp>
        <p:nvSpPr>
          <p:cNvPr id="8" name="Freeform 8"/>
          <p:cNvSpPr/>
          <p:nvPr/>
        </p:nvSpPr>
        <p:spPr>
          <a:xfrm>
            <a:off x="-833696" y="-266162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-4081297">
            <a:off x="639040" y="8305766"/>
            <a:ext cx="1609020" cy="2969668"/>
          </a:xfrm>
          <a:custGeom>
            <a:avLst/>
            <a:gdLst/>
            <a:ahLst/>
            <a:cxnLst/>
            <a:rect l="l" t="t" r="r" b="b"/>
            <a:pathLst>
              <a:path w="1609020" h="2969668">
                <a:moveTo>
                  <a:pt x="0" y="0"/>
                </a:moveTo>
                <a:lnTo>
                  <a:pt x="1609020" y="0"/>
                </a:lnTo>
                <a:lnTo>
                  <a:pt x="1609020" y="2969668"/>
                </a:lnTo>
                <a:lnTo>
                  <a:pt x="0" y="29696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10129728" y="-1557712"/>
            <a:ext cx="2528732" cy="4114800"/>
          </a:xfrm>
          <a:custGeom>
            <a:avLst/>
            <a:gdLst/>
            <a:ahLst/>
            <a:cxnLst/>
            <a:rect l="l" t="t" r="r" b="b"/>
            <a:pathLst>
              <a:path w="2528732" h="4114800">
                <a:moveTo>
                  <a:pt x="0" y="0"/>
                </a:moveTo>
                <a:lnTo>
                  <a:pt x="2528732" y="0"/>
                </a:lnTo>
                <a:lnTo>
                  <a:pt x="2528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1443550" y="3859318"/>
            <a:ext cx="8381161" cy="2744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88" lvl="1" indent="-561344" algn="l">
              <a:lnSpc>
                <a:spcPts val="7280"/>
              </a:lnSpc>
              <a:buFont typeface="Arial"/>
              <a:buChar char="•"/>
            </a:pPr>
            <a:r>
              <a:rPr lang="en-US" sz="520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Marco Fusco</a:t>
            </a:r>
          </a:p>
          <a:p>
            <a:pPr marL="1122688" lvl="1" indent="-561344" algn="l">
              <a:lnSpc>
                <a:spcPts val="7280"/>
              </a:lnSpc>
              <a:buFont typeface="Arial"/>
              <a:buChar char="•"/>
            </a:pPr>
            <a:r>
              <a:rPr lang="en-US" sz="520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Vittorio Ciancio</a:t>
            </a:r>
          </a:p>
          <a:p>
            <a:pPr marL="1122688" lvl="1" indent="-561344" algn="l">
              <a:lnSpc>
                <a:spcPts val="7280"/>
              </a:lnSpc>
              <a:buFont typeface="Arial"/>
              <a:buChar char="•"/>
            </a:pPr>
            <a:r>
              <a:rPr lang="en-US" sz="520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Marco Palmisciano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00876" y="4781550"/>
            <a:ext cx="308624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Testo del paragrafo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6498027">
            <a:off x="-1592178" y="8228057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641280">
            <a:off x="15400648" y="7200900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4186786">
            <a:off x="16312519" y="-1301878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rot="-6438182">
            <a:off x="16118059" y="9580555"/>
            <a:ext cx="1990881" cy="3674445"/>
          </a:xfrm>
          <a:custGeom>
            <a:avLst/>
            <a:gdLst/>
            <a:ahLst/>
            <a:cxnLst/>
            <a:rect l="l" t="t" r="r" b="b"/>
            <a:pathLst>
              <a:path w="1990881" h="3674445">
                <a:moveTo>
                  <a:pt x="0" y="0"/>
                </a:moveTo>
                <a:lnTo>
                  <a:pt x="1990881" y="0"/>
                </a:lnTo>
                <a:lnTo>
                  <a:pt x="1990881" y="3674445"/>
                </a:lnTo>
                <a:lnTo>
                  <a:pt x="0" y="36744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1721848" y="11629"/>
            <a:ext cx="14844304" cy="1335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1"/>
              </a:lnSpc>
            </a:pPr>
            <a:r>
              <a:rPr lang="en-US" sz="7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Confronto sequenze proteiche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2054590"/>
            <a:ext cx="8676141" cy="2104191"/>
            <a:chOff x="0" y="0"/>
            <a:chExt cx="11568188" cy="280558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1568188" cy="2805588"/>
              <a:chOff x="0" y="0"/>
              <a:chExt cx="8671910" cy="210316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671909" cy="2103164"/>
              </a:xfrm>
              <a:custGeom>
                <a:avLst/>
                <a:gdLst/>
                <a:ahLst/>
                <a:cxnLst/>
                <a:rect l="l" t="t" r="r" b="b"/>
                <a:pathLst>
                  <a:path w="8671909" h="2103164">
                    <a:moveTo>
                      <a:pt x="16103" y="0"/>
                    </a:moveTo>
                    <a:lnTo>
                      <a:pt x="8655807" y="0"/>
                    </a:lnTo>
                    <a:cubicBezTo>
                      <a:pt x="8660078" y="0"/>
                      <a:pt x="8664173" y="1697"/>
                      <a:pt x="8667193" y="4716"/>
                    </a:cubicBezTo>
                    <a:cubicBezTo>
                      <a:pt x="8670213" y="7736"/>
                      <a:pt x="8671909" y="11832"/>
                      <a:pt x="8671909" y="16103"/>
                    </a:cubicBezTo>
                    <a:lnTo>
                      <a:pt x="8671909" y="2087062"/>
                    </a:lnTo>
                    <a:cubicBezTo>
                      <a:pt x="8671909" y="2091332"/>
                      <a:pt x="8670213" y="2095428"/>
                      <a:pt x="8667193" y="2098448"/>
                    </a:cubicBezTo>
                    <a:cubicBezTo>
                      <a:pt x="8664173" y="2101468"/>
                      <a:pt x="8660078" y="2103164"/>
                      <a:pt x="8655807" y="2103164"/>
                    </a:cubicBezTo>
                    <a:lnTo>
                      <a:pt x="16103" y="2103164"/>
                    </a:lnTo>
                    <a:cubicBezTo>
                      <a:pt x="7209" y="2103164"/>
                      <a:pt x="0" y="2095955"/>
                      <a:pt x="0" y="2087062"/>
                    </a:cubicBezTo>
                    <a:lnTo>
                      <a:pt x="0" y="16103"/>
                    </a:lnTo>
                    <a:cubicBezTo>
                      <a:pt x="0" y="11832"/>
                      <a:pt x="1697" y="7736"/>
                      <a:pt x="4716" y="4716"/>
                    </a:cubicBezTo>
                    <a:cubicBezTo>
                      <a:pt x="7736" y="1697"/>
                      <a:pt x="11832" y="0"/>
                      <a:pt x="16103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123825"/>
                <a:ext cx="8671910" cy="2226989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253150" y="20502"/>
              <a:ext cx="11077243" cy="2688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6"/>
                </a:lnSpc>
              </a:pPr>
              <a:r>
                <a:rPr lang="en-US" sz="3868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Input : due sequenze proteiche</a:t>
              </a:r>
            </a:p>
            <a:p>
              <a:pPr marL="835229" lvl="1" indent="-417614" algn="l">
                <a:lnSpc>
                  <a:spcPts val="5416"/>
                </a:lnSpc>
                <a:buFont typeface="Arial"/>
                <a:buChar char="•"/>
              </a:pPr>
              <a:r>
                <a:rPr lang="en-US" sz="3868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X=x₁x₂...xₙ  </a:t>
              </a:r>
            </a:p>
            <a:p>
              <a:pPr marL="835229" lvl="1" indent="-417614" algn="l">
                <a:lnSpc>
                  <a:spcPts val="5416"/>
                </a:lnSpc>
                <a:buFont typeface="Arial"/>
                <a:buChar char="•"/>
              </a:pPr>
              <a:r>
                <a:rPr lang="en-US" sz="3868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Y=y₁y₂...yₘ 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6498027">
            <a:off x="-1592178" y="8228057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641280">
            <a:off x="15400648" y="7200900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4186786">
            <a:off x="16312519" y="-1301878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rot="-6438182">
            <a:off x="16118059" y="7791521"/>
            <a:ext cx="1990881" cy="3674445"/>
          </a:xfrm>
          <a:custGeom>
            <a:avLst/>
            <a:gdLst/>
            <a:ahLst/>
            <a:cxnLst/>
            <a:rect l="l" t="t" r="r" b="b"/>
            <a:pathLst>
              <a:path w="1990881" h="3674445">
                <a:moveTo>
                  <a:pt x="0" y="0"/>
                </a:moveTo>
                <a:lnTo>
                  <a:pt x="1990881" y="0"/>
                </a:lnTo>
                <a:lnTo>
                  <a:pt x="1990881" y="3674446"/>
                </a:lnTo>
                <a:lnTo>
                  <a:pt x="0" y="3674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1721848" y="11629"/>
            <a:ext cx="14844304" cy="1335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1"/>
              </a:lnSpc>
            </a:pPr>
            <a:r>
              <a:rPr lang="en-US" sz="7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Confronto sequenze proteiche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804988" y="4423182"/>
            <a:ext cx="6794319" cy="2054155"/>
            <a:chOff x="0" y="0"/>
            <a:chExt cx="9059092" cy="273887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9059092" cy="2738873"/>
              <a:chOff x="0" y="0"/>
              <a:chExt cx="10358555" cy="313174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358555" cy="3131745"/>
              </a:xfrm>
              <a:custGeom>
                <a:avLst/>
                <a:gdLst/>
                <a:ahLst/>
                <a:cxnLst/>
                <a:rect l="l" t="t" r="r" b="b"/>
                <a:pathLst>
                  <a:path w="10358555" h="3131745">
                    <a:moveTo>
                      <a:pt x="13481" y="0"/>
                    </a:moveTo>
                    <a:lnTo>
                      <a:pt x="10345075" y="0"/>
                    </a:lnTo>
                    <a:cubicBezTo>
                      <a:pt x="10352520" y="0"/>
                      <a:pt x="10358555" y="6036"/>
                      <a:pt x="10358555" y="13481"/>
                    </a:cubicBezTo>
                    <a:lnTo>
                      <a:pt x="10358555" y="3118264"/>
                    </a:lnTo>
                    <a:cubicBezTo>
                      <a:pt x="10358555" y="3121840"/>
                      <a:pt x="10357135" y="3125269"/>
                      <a:pt x="10354607" y="3127797"/>
                    </a:cubicBezTo>
                    <a:cubicBezTo>
                      <a:pt x="10352079" y="3130325"/>
                      <a:pt x="10348650" y="3131745"/>
                      <a:pt x="10345075" y="3131745"/>
                    </a:cubicBezTo>
                    <a:lnTo>
                      <a:pt x="13481" y="3131745"/>
                    </a:lnTo>
                    <a:cubicBezTo>
                      <a:pt x="9906" y="3131745"/>
                      <a:pt x="6477" y="3130325"/>
                      <a:pt x="3948" y="3127797"/>
                    </a:cubicBezTo>
                    <a:cubicBezTo>
                      <a:pt x="1420" y="3125269"/>
                      <a:pt x="0" y="3121840"/>
                      <a:pt x="0" y="3118264"/>
                    </a:cubicBezTo>
                    <a:lnTo>
                      <a:pt x="0" y="13481"/>
                    </a:lnTo>
                    <a:cubicBezTo>
                      <a:pt x="0" y="9906"/>
                      <a:pt x="1420" y="6477"/>
                      <a:pt x="3948" y="3948"/>
                    </a:cubicBezTo>
                    <a:cubicBezTo>
                      <a:pt x="6477" y="1420"/>
                      <a:pt x="9906" y="0"/>
                      <a:pt x="13481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123825"/>
                <a:ext cx="10358555" cy="325557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98243" y="-12803"/>
              <a:ext cx="8674631" cy="2688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20"/>
                </a:lnSpc>
              </a:pPr>
              <a:r>
                <a:rPr lang="en-US" sz="387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Obiettivo : trovare l’allineamento ottimale tra due sequenze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2054590"/>
            <a:ext cx="8676141" cy="2104191"/>
            <a:chOff x="0" y="0"/>
            <a:chExt cx="11568188" cy="2805588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1568188" cy="2805588"/>
              <a:chOff x="0" y="0"/>
              <a:chExt cx="8671910" cy="210316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671909" cy="2103164"/>
              </a:xfrm>
              <a:custGeom>
                <a:avLst/>
                <a:gdLst/>
                <a:ahLst/>
                <a:cxnLst/>
                <a:rect l="l" t="t" r="r" b="b"/>
                <a:pathLst>
                  <a:path w="8671909" h="2103164">
                    <a:moveTo>
                      <a:pt x="16103" y="0"/>
                    </a:moveTo>
                    <a:lnTo>
                      <a:pt x="8655807" y="0"/>
                    </a:lnTo>
                    <a:cubicBezTo>
                      <a:pt x="8660078" y="0"/>
                      <a:pt x="8664173" y="1697"/>
                      <a:pt x="8667193" y="4716"/>
                    </a:cubicBezTo>
                    <a:cubicBezTo>
                      <a:pt x="8670213" y="7736"/>
                      <a:pt x="8671909" y="11832"/>
                      <a:pt x="8671909" y="16103"/>
                    </a:cubicBezTo>
                    <a:lnTo>
                      <a:pt x="8671909" y="2087062"/>
                    </a:lnTo>
                    <a:cubicBezTo>
                      <a:pt x="8671909" y="2091332"/>
                      <a:pt x="8670213" y="2095428"/>
                      <a:pt x="8667193" y="2098448"/>
                    </a:cubicBezTo>
                    <a:cubicBezTo>
                      <a:pt x="8664173" y="2101468"/>
                      <a:pt x="8660078" y="2103164"/>
                      <a:pt x="8655807" y="2103164"/>
                    </a:cubicBezTo>
                    <a:lnTo>
                      <a:pt x="16103" y="2103164"/>
                    </a:lnTo>
                    <a:cubicBezTo>
                      <a:pt x="7209" y="2103164"/>
                      <a:pt x="0" y="2095955"/>
                      <a:pt x="0" y="2087062"/>
                    </a:cubicBezTo>
                    <a:lnTo>
                      <a:pt x="0" y="16103"/>
                    </a:lnTo>
                    <a:cubicBezTo>
                      <a:pt x="0" y="11832"/>
                      <a:pt x="1697" y="7736"/>
                      <a:pt x="4716" y="4716"/>
                    </a:cubicBezTo>
                    <a:cubicBezTo>
                      <a:pt x="7736" y="1697"/>
                      <a:pt x="11832" y="0"/>
                      <a:pt x="16103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8671910" cy="2226989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53150" y="20502"/>
              <a:ext cx="11077243" cy="2688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6"/>
                </a:lnSpc>
              </a:pPr>
              <a:r>
                <a:rPr lang="en-US" sz="3868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Input : due sequenze proteiche</a:t>
              </a:r>
            </a:p>
            <a:p>
              <a:pPr marL="835229" lvl="1" indent="-417614" algn="l">
                <a:lnSpc>
                  <a:spcPts val="5416"/>
                </a:lnSpc>
                <a:buFont typeface="Arial"/>
                <a:buChar char="•"/>
              </a:pPr>
              <a:r>
                <a:rPr lang="en-US" sz="3868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X=x₁x₂...xₙ  </a:t>
              </a:r>
            </a:p>
            <a:p>
              <a:pPr marL="835229" lvl="1" indent="-417614" algn="l">
                <a:lnSpc>
                  <a:spcPts val="5416"/>
                </a:lnSpc>
                <a:buFont typeface="Arial"/>
                <a:buChar char="•"/>
              </a:pPr>
              <a:r>
                <a:rPr lang="en-US" sz="3868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Y=y₁y₂...yₘ </a:t>
              </a:r>
            </a:p>
          </p:txBody>
        </p:sp>
      </p:grpSp>
      <p:sp>
        <p:nvSpPr>
          <p:cNvPr id="20" name="Freeform 20"/>
          <p:cNvSpPr/>
          <p:nvPr/>
        </p:nvSpPr>
        <p:spPr>
          <a:xfrm rot="-10211961" flipH="1">
            <a:off x="4245592" y="4268423"/>
            <a:ext cx="1623657" cy="1051318"/>
          </a:xfrm>
          <a:custGeom>
            <a:avLst/>
            <a:gdLst/>
            <a:ahLst/>
            <a:cxnLst/>
            <a:rect l="l" t="t" r="r" b="b"/>
            <a:pathLst>
              <a:path w="1623657" h="1051318">
                <a:moveTo>
                  <a:pt x="1623657" y="0"/>
                </a:moveTo>
                <a:lnTo>
                  <a:pt x="0" y="0"/>
                </a:lnTo>
                <a:lnTo>
                  <a:pt x="0" y="1051318"/>
                </a:lnTo>
                <a:lnTo>
                  <a:pt x="1623657" y="1051318"/>
                </a:lnTo>
                <a:lnTo>
                  <a:pt x="162365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6498027">
            <a:off x="-1592178" y="8228057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641280">
            <a:off x="15400648" y="7200900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4186786">
            <a:off x="16312519" y="-1301878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rot="-6438182">
            <a:off x="16118059" y="7791521"/>
            <a:ext cx="1990881" cy="3674445"/>
          </a:xfrm>
          <a:custGeom>
            <a:avLst/>
            <a:gdLst/>
            <a:ahLst/>
            <a:cxnLst/>
            <a:rect l="l" t="t" r="r" b="b"/>
            <a:pathLst>
              <a:path w="1990881" h="3674445">
                <a:moveTo>
                  <a:pt x="0" y="0"/>
                </a:moveTo>
                <a:lnTo>
                  <a:pt x="1990881" y="0"/>
                </a:lnTo>
                <a:lnTo>
                  <a:pt x="1990881" y="3674446"/>
                </a:lnTo>
                <a:lnTo>
                  <a:pt x="0" y="3674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9" name="Group 9"/>
          <p:cNvGrpSpPr/>
          <p:nvPr/>
        </p:nvGrpSpPr>
        <p:grpSpPr>
          <a:xfrm>
            <a:off x="5804988" y="4423182"/>
            <a:ext cx="6794319" cy="2054155"/>
            <a:chOff x="0" y="0"/>
            <a:chExt cx="9059092" cy="2738873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9059092" cy="2738873"/>
              <a:chOff x="0" y="0"/>
              <a:chExt cx="10358555" cy="313174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0358555" cy="3131745"/>
              </a:xfrm>
              <a:custGeom>
                <a:avLst/>
                <a:gdLst/>
                <a:ahLst/>
                <a:cxnLst/>
                <a:rect l="l" t="t" r="r" b="b"/>
                <a:pathLst>
                  <a:path w="10358555" h="3131745">
                    <a:moveTo>
                      <a:pt x="13481" y="0"/>
                    </a:moveTo>
                    <a:lnTo>
                      <a:pt x="10345075" y="0"/>
                    </a:lnTo>
                    <a:cubicBezTo>
                      <a:pt x="10352520" y="0"/>
                      <a:pt x="10358555" y="6036"/>
                      <a:pt x="10358555" y="13481"/>
                    </a:cubicBezTo>
                    <a:lnTo>
                      <a:pt x="10358555" y="3118264"/>
                    </a:lnTo>
                    <a:cubicBezTo>
                      <a:pt x="10358555" y="3121840"/>
                      <a:pt x="10357135" y="3125269"/>
                      <a:pt x="10354607" y="3127797"/>
                    </a:cubicBezTo>
                    <a:cubicBezTo>
                      <a:pt x="10352079" y="3130325"/>
                      <a:pt x="10348650" y="3131745"/>
                      <a:pt x="10345075" y="3131745"/>
                    </a:cubicBezTo>
                    <a:lnTo>
                      <a:pt x="13481" y="3131745"/>
                    </a:lnTo>
                    <a:cubicBezTo>
                      <a:pt x="9906" y="3131745"/>
                      <a:pt x="6477" y="3130325"/>
                      <a:pt x="3948" y="3127797"/>
                    </a:cubicBezTo>
                    <a:cubicBezTo>
                      <a:pt x="1420" y="3125269"/>
                      <a:pt x="0" y="3121840"/>
                      <a:pt x="0" y="3118264"/>
                    </a:cubicBezTo>
                    <a:lnTo>
                      <a:pt x="0" y="13481"/>
                    </a:lnTo>
                    <a:cubicBezTo>
                      <a:pt x="0" y="9906"/>
                      <a:pt x="1420" y="6477"/>
                      <a:pt x="3948" y="3948"/>
                    </a:cubicBezTo>
                    <a:cubicBezTo>
                      <a:pt x="6477" y="1420"/>
                      <a:pt x="9906" y="0"/>
                      <a:pt x="13481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123825"/>
                <a:ext cx="10358555" cy="325557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98243" y="-12803"/>
              <a:ext cx="8674631" cy="2688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20"/>
                </a:lnSpc>
              </a:pPr>
              <a:r>
                <a:rPr lang="en-US" sz="387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Obiettivo : trovare l’allineamento ottimale tra due sequenze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88051" y="6763331"/>
            <a:ext cx="7078101" cy="2054155"/>
            <a:chOff x="0" y="0"/>
            <a:chExt cx="9437468" cy="27388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37468" cy="2738873"/>
              <a:chOff x="0" y="0"/>
              <a:chExt cx="10791207" cy="313174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791207" cy="3131745"/>
              </a:xfrm>
              <a:custGeom>
                <a:avLst/>
                <a:gdLst/>
                <a:ahLst/>
                <a:cxnLst/>
                <a:rect l="l" t="t" r="r" b="b"/>
                <a:pathLst>
                  <a:path w="10791207" h="3131745">
                    <a:moveTo>
                      <a:pt x="12940" y="0"/>
                    </a:moveTo>
                    <a:lnTo>
                      <a:pt x="10778267" y="0"/>
                    </a:lnTo>
                    <a:cubicBezTo>
                      <a:pt x="10781698" y="0"/>
                      <a:pt x="10784991" y="1363"/>
                      <a:pt x="10787417" y="3790"/>
                    </a:cubicBezTo>
                    <a:cubicBezTo>
                      <a:pt x="10789844" y="6217"/>
                      <a:pt x="10791207" y="9508"/>
                      <a:pt x="10791207" y="12940"/>
                    </a:cubicBezTo>
                    <a:lnTo>
                      <a:pt x="10791207" y="3118805"/>
                    </a:lnTo>
                    <a:cubicBezTo>
                      <a:pt x="10791207" y="3122237"/>
                      <a:pt x="10789844" y="3125528"/>
                      <a:pt x="10787417" y="3127955"/>
                    </a:cubicBezTo>
                    <a:cubicBezTo>
                      <a:pt x="10784991" y="3130382"/>
                      <a:pt x="10781698" y="3131745"/>
                      <a:pt x="10778267" y="3131745"/>
                    </a:cubicBezTo>
                    <a:lnTo>
                      <a:pt x="12940" y="3131745"/>
                    </a:lnTo>
                    <a:cubicBezTo>
                      <a:pt x="9508" y="3131745"/>
                      <a:pt x="6217" y="3130382"/>
                      <a:pt x="3790" y="3127955"/>
                    </a:cubicBezTo>
                    <a:cubicBezTo>
                      <a:pt x="1363" y="3125528"/>
                      <a:pt x="0" y="3122237"/>
                      <a:pt x="0" y="3118805"/>
                    </a:cubicBezTo>
                    <a:lnTo>
                      <a:pt x="0" y="12940"/>
                    </a:lnTo>
                    <a:cubicBezTo>
                      <a:pt x="0" y="9508"/>
                      <a:pt x="1363" y="6217"/>
                      <a:pt x="3790" y="3790"/>
                    </a:cubicBezTo>
                    <a:cubicBezTo>
                      <a:pt x="6217" y="1363"/>
                      <a:pt x="9508" y="0"/>
                      <a:pt x="12940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10791207" cy="325557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206523" y="-12803"/>
              <a:ext cx="9036949" cy="2688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20"/>
                </a:lnSpc>
              </a:pPr>
              <a:r>
                <a:rPr lang="en-US" sz="387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Svolgimento : salviamo in una matrice di punteggio il valore ottimale F(i,j)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2054590"/>
            <a:ext cx="8676141" cy="2104191"/>
            <a:chOff x="0" y="0"/>
            <a:chExt cx="11568188" cy="2805588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1568188" cy="2805588"/>
              <a:chOff x="0" y="0"/>
              <a:chExt cx="8671910" cy="210316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671909" cy="2103164"/>
              </a:xfrm>
              <a:custGeom>
                <a:avLst/>
                <a:gdLst/>
                <a:ahLst/>
                <a:cxnLst/>
                <a:rect l="l" t="t" r="r" b="b"/>
                <a:pathLst>
                  <a:path w="8671909" h="2103164">
                    <a:moveTo>
                      <a:pt x="16103" y="0"/>
                    </a:moveTo>
                    <a:lnTo>
                      <a:pt x="8655807" y="0"/>
                    </a:lnTo>
                    <a:cubicBezTo>
                      <a:pt x="8660078" y="0"/>
                      <a:pt x="8664173" y="1697"/>
                      <a:pt x="8667193" y="4716"/>
                    </a:cubicBezTo>
                    <a:cubicBezTo>
                      <a:pt x="8670213" y="7736"/>
                      <a:pt x="8671909" y="11832"/>
                      <a:pt x="8671909" y="16103"/>
                    </a:cubicBezTo>
                    <a:lnTo>
                      <a:pt x="8671909" y="2087062"/>
                    </a:lnTo>
                    <a:cubicBezTo>
                      <a:pt x="8671909" y="2091332"/>
                      <a:pt x="8670213" y="2095428"/>
                      <a:pt x="8667193" y="2098448"/>
                    </a:cubicBezTo>
                    <a:cubicBezTo>
                      <a:pt x="8664173" y="2101468"/>
                      <a:pt x="8660078" y="2103164"/>
                      <a:pt x="8655807" y="2103164"/>
                    </a:cubicBezTo>
                    <a:lnTo>
                      <a:pt x="16103" y="2103164"/>
                    </a:lnTo>
                    <a:cubicBezTo>
                      <a:pt x="7209" y="2103164"/>
                      <a:pt x="0" y="2095955"/>
                      <a:pt x="0" y="2087062"/>
                    </a:cubicBezTo>
                    <a:lnTo>
                      <a:pt x="0" y="16103"/>
                    </a:lnTo>
                    <a:cubicBezTo>
                      <a:pt x="0" y="11832"/>
                      <a:pt x="1697" y="7736"/>
                      <a:pt x="4716" y="4716"/>
                    </a:cubicBezTo>
                    <a:cubicBezTo>
                      <a:pt x="7736" y="1697"/>
                      <a:pt x="11832" y="0"/>
                      <a:pt x="16103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123825"/>
                <a:ext cx="8671910" cy="2226989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253150" y="20502"/>
              <a:ext cx="11077243" cy="2688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6"/>
                </a:lnSpc>
              </a:pPr>
              <a:r>
                <a:rPr lang="en-US" sz="3868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Input : due sequenze proteiche</a:t>
              </a:r>
            </a:p>
            <a:p>
              <a:pPr marL="835229" lvl="1" indent="-417614" algn="l">
                <a:lnSpc>
                  <a:spcPts val="5416"/>
                </a:lnSpc>
                <a:buFont typeface="Arial"/>
                <a:buChar char="•"/>
              </a:pPr>
              <a:r>
                <a:rPr lang="en-US" sz="3868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X=x₁x₂...xₙ  </a:t>
              </a:r>
            </a:p>
            <a:p>
              <a:pPr marL="835229" lvl="1" indent="-417614" algn="l">
                <a:lnSpc>
                  <a:spcPts val="5416"/>
                </a:lnSpc>
                <a:buFont typeface="Arial"/>
                <a:buChar char="•"/>
              </a:pPr>
              <a:r>
                <a:rPr lang="en-US" sz="3868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Y=y₁y₂...yₘ </a:t>
              </a:r>
            </a:p>
          </p:txBody>
        </p:sp>
      </p:grpSp>
      <p:sp>
        <p:nvSpPr>
          <p:cNvPr id="24" name="Freeform 24"/>
          <p:cNvSpPr/>
          <p:nvPr/>
        </p:nvSpPr>
        <p:spPr>
          <a:xfrm rot="-10211961" flipH="1">
            <a:off x="4245592" y="4268423"/>
            <a:ext cx="1623657" cy="1051318"/>
          </a:xfrm>
          <a:custGeom>
            <a:avLst/>
            <a:gdLst/>
            <a:ahLst/>
            <a:cxnLst/>
            <a:rect l="l" t="t" r="r" b="b"/>
            <a:pathLst>
              <a:path w="1623657" h="1051318">
                <a:moveTo>
                  <a:pt x="1623657" y="0"/>
                </a:moveTo>
                <a:lnTo>
                  <a:pt x="0" y="0"/>
                </a:lnTo>
                <a:lnTo>
                  <a:pt x="0" y="1051318"/>
                </a:lnTo>
                <a:lnTo>
                  <a:pt x="1623657" y="1051318"/>
                </a:lnTo>
                <a:lnTo>
                  <a:pt x="162365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5" name="Freeform 25"/>
          <p:cNvSpPr/>
          <p:nvPr/>
        </p:nvSpPr>
        <p:spPr>
          <a:xfrm rot="-10211961" flipH="1">
            <a:off x="7818746" y="6607856"/>
            <a:ext cx="1623657" cy="1051318"/>
          </a:xfrm>
          <a:custGeom>
            <a:avLst/>
            <a:gdLst/>
            <a:ahLst/>
            <a:cxnLst/>
            <a:rect l="l" t="t" r="r" b="b"/>
            <a:pathLst>
              <a:path w="1623657" h="1051318">
                <a:moveTo>
                  <a:pt x="1623657" y="0"/>
                </a:moveTo>
                <a:lnTo>
                  <a:pt x="0" y="0"/>
                </a:lnTo>
                <a:lnTo>
                  <a:pt x="0" y="1051317"/>
                </a:lnTo>
                <a:lnTo>
                  <a:pt x="1623657" y="1051317"/>
                </a:lnTo>
                <a:lnTo>
                  <a:pt x="162365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6" name="TextBox 26"/>
          <p:cNvSpPr txBox="1"/>
          <p:nvPr/>
        </p:nvSpPr>
        <p:spPr>
          <a:xfrm>
            <a:off x="1721848" y="11629"/>
            <a:ext cx="14844304" cy="1335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1"/>
              </a:lnSpc>
            </a:pPr>
            <a:r>
              <a:rPr lang="en-US" sz="7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Confronto sequenze proteiche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835246">
            <a:off x="-2350122" y="-133830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233776">
            <a:off x="-672409" y="8734289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4137198" y="-1669413"/>
            <a:ext cx="3603935" cy="12545344"/>
          </a:xfrm>
          <a:custGeom>
            <a:avLst/>
            <a:gdLst/>
            <a:ahLst/>
            <a:cxnLst/>
            <a:rect l="l" t="t" r="r" b="b"/>
            <a:pathLst>
              <a:path w="3603935" h="12545344">
                <a:moveTo>
                  <a:pt x="0" y="0"/>
                </a:moveTo>
                <a:lnTo>
                  <a:pt x="3603935" y="0"/>
                </a:lnTo>
                <a:lnTo>
                  <a:pt x="3603935" y="12545343"/>
                </a:lnTo>
                <a:lnTo>
                  <a:pt x="0" y="125453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4156458">
            <a:off x="15112642" y="-200513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9845284">
            <a:off x="212857" y="-35478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rot="-3288018">
            <a:off x="16932016" y="78185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7"/>
                </a:lnTo>
                <a:lnTo>
                  <a:pt x="0" y="27036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9" name="Group 9"/>
          <p:cNvGrpSpPr/>
          <p:nvPr/>
        </p:nvGrpSpPr>
        <p:grpSpPr>
          <a:xfrm>
            <a:off x="9144000" y="4096665"/>
            <a:ext cx="8115300" cy="1013187"/>
            <a:chOff x="0" y="0"/>
            <a:chExt cx="10820400" cy="135091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E26F6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Allineamento Globale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701087" y="1896094"/>
            <a:ext cx="7001125" cy="1943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Needleman-Wunsch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144000" y="5422933"/>
            <a:ext cx="8115300" cy="1013187"/>
            <a:chOff x="0" y="0"/>
            <a:chExt cx="10820400" cy="135091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161925"/>
                <a:ext cx="2870132" cy="520258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1) Relazione di Ricorrenza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144000" y="6899353"/>
            <a:ext cx="8115300" cy="1013187"/>
            <a:chOff x="0" y="0"/>
            <a:chExt cx="10820400" cy="135091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2) Costruzione Matrice di costo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144000" y="8379265"/>
            <a:ext cx="8115300" cy="1013187"/>
            <a:chOff x="0" y="0"/>
            <a:chExt cx="10820400" cy="135091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3) Calcolo soluzione ottima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835246">
            <a:off x="-2350122" y="-133830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233776">
            <a:off x="-672409" y="8734289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56458">
            <a:off x="15112642" y="-200513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212857" y="-35478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3288018">
            <a:off x="16932016" y="78185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7"/>
                </a:lnTo>
                <a:lnTo>
                  <a:pt x="0" y="27036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5086350" y="1143267"/>
            <a:ext cx="8115300" cy="1013187"/>
            <a:chOff x="0" y="0"/>
            <a:chExt cx="10820400" cy="135091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Relazione di Ricorrenza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48642" y="190154"/>
            <a:ext cx="11590715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Needleman-Wunsch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05671" y="3962144"/>
            <a:ext cx="14566306" cy="2245813"/>
          </a:xfrm>
          <a:custGeom>
            <a:avLst/>
            <a:gdLst/>
            <a:ahLst/>
            <a:cxnLst/>
            <a:rect l="l" t="t" r="r" b="b"/>
            <a:pathLst>
              <a:path w="14566306" h="2245813">
                <a:moveTo>
                  <a:pt x="0" y="0"/>
                </a:moveTo>
                <a:lnTo>
                  <a:pt x="14566306" y="0"/>
                </a:lnTo>
                <a:lnTo>
                  <a:pt x="14566306" y="2245814"/>
                </a:lnTo>
                <a:lnTo>
                  <a:pt x="0" y="224581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r="-762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TextBox 15"/>
          <p:cNvSpPr txBox="1"/>
          <p:nvPr/>
        </p:nvSpPr>
        <p:spPr>
          <a:xfrm>
            <a:off x="16773429" y="6910682"/>
            <a:ext cx="98584" cy="513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7"/>
              </a:lnSpc>
              <a:spcBef>
                <a:spcPct val="0"/>
              </a:spcBef>
            </a:pPr>
            <a:r>
              <a:rPr lang="en-US" sz="30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619405" y="6901157"/>
            <a:ext cx="106680" cy="513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7"/>
              </a:lnSpc>
              <a:spcBef>
                <a:spcPct val="0"/>
              </a:spcBef>
            </a:pPr>
            <a:r>
              <a:rPr lang="en-US" sz="30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j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1618" y="6703258"/>
            <a:ext cx="17058084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ctr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S(x , y ) = punteggio assegnato per match o mismatch tra i caratteri x e y</a:t>
            </a:r>
          </a:p>
          <a:p>
            <a:pPr marL="863599" lvl="1" indent="-431800" algn="l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Gap Penalty = penalità per l’inserimento di gap all’interno della soluzione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46360" y="6910682"/>
            <a:ext cx="98584" cy="513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7"/>
              </a:lnSpc>
              <a:spcBef>
                <a:spcPct val="0"/>
              </a:spcBef>
            </a:pPr>
            <a:r>
              <a:rPr lang="en-US" sz="30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70490" y="6901157"/>
            <a:ext cx="106680" cy="513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7"/>
              </a:lnSpc>
              <a:spcBef>
                <a:spcPct val="0"/>
              </a:spcBef>
            </a:pPr>
            <a:r>
              <a:rPr lang="en-US" sz="30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j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1896" y="2716235"/>
            <a:ext cx="15804207" cy="687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7"/>
              </a:lnSpc>
              <a:spcBef>
                <a:spcPct val="0"/>
              </a:spcBef>
            </a:pPr>
            <a:r>
              <a:rPr lang="en-US" sz="40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La soluzione ottimale viene calcolata in base alla relazione di ricorrenza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835246">
            <a:off x="-2350122" y="-133830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233776">
            <a:off x="-672409" y="8734289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56458">
            <a:off x="15112642" y="-200513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212857" y="-35478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3288018">
            <a:off x="16932016" y="78185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7"/>
                </a:lnTo>
                <a:lnTo>
                  <a:pt x="0" y="27036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5099783" y="1143267"/>
            <a:ext cx="8115300" cy="1013187"/>
            <a:chOff x="0" y="0"/>
            <a:chExt cx="10820400" cy="135091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Costruzione Matrice di Costo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48642" y="190154"/>
            <a:ext cx="11590715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Needleman-Wunsch</a:t>
            </a:r>
          </a:p>
        </p:txBody>
      </p:sp>
      <p:graphicFrame>
        <p:nvGraphicFramePr>
          <p:cNvPr id="14" name="Table 14"/>
          <p:cNvGraphicFramePr>
            <a:graphicFrameLocks noGrp="1"/>
          </p:cNvGraphicFramePr>
          <p:nvPr/>
        </p:nvGraphicFramePr>
        <p:xfrm>
          <a:off x="5332685" y="4176802"/>
          <a:ext cx="7622632" cy="5312394"/>
        </p:xfrm>
        <a:graphic>
          <a:graphicData uri="http://schemas.openxmlformats.org/drawingml/2006/table">
            <a:tbl>
              <a:tblPr/>
              <a:tblGrid>
                <a:gridCol w="190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40782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6961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6323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416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416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TextBox 15"/>
          <p:cNvSpPr txBox="1"/>
          <p:nvPr/>
        </p:nvSpPr>
        <p:spPr>
          <a:xfrm>
            <a:off x="942194" y="4457590"/>
            <a:ext cx="2470100" cy="129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ctr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= ACG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= AG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29186" y="4457590"/>
            <a:ext cx="4016573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Match: +1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Mismatch: -1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Gap penality: -1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3614" y="2481131"/>
            <a:ext cx="16420772" cy="129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7"/>
              </a:lnSpc>
              <a:spcBef>
                <a:spcPct val="0"/>
              </a:spcBef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I risultati intermedi vengono salvati in una matrice di costo in cui F(0,0) = 0 e tutti gli altri valori F(i,j) vengono calcolati in base alla relazione di ricorrenza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835246">
            <a:off x="-2350122" y="-133830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233776">
            <a:off x="-672409" y="8734289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56458">
            <a:off x="15112642" y="-200513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212857" y="-35478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3288018">
            <a:off x="16932016" y="78185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7"/>
                </a:lnTo>
                <a:lnTo>
                  <a:pt x="0" y="27036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5086350" y="1143267"/>
            <a:ext cx="8115300" cy="1013187"/>
            <a:chOff x="0" y="0"/>
            <a:chExt cx="10820400" cy="135091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Costruzione Matrice di Costo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48642" y="190154"/>
            <a:ext cx="11590715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Needleman-Wunsch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69373" y="2833984"/>
            <a:ext cx="4749254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Step 1: inserimento gap</a:t>
            </a:r>
          </a:p>
        </p:txBody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5332685" y="4176802"/>
          <a:ext cx="7622632" cy="5312394"/>
        </p:xfrm>
        <a:graphic>
          <a:graphicData uri="http://schemas.openxmlformats.org/drawingml/2006/table">
            <a:tbl>
              <a:tblPr/>
              <a:tblGrid>
                <a:gridCol w="190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40782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6961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4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4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6323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4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416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4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416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4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TextBox 16"/>
          <p:cNvSpPr txBox="1"/>
          <p:nvPr/>
        </p:nvSpPr>
        <p:spPr>
          <a:xfrm>
            <a:off x="14129186" y="4457590"/>
            <a:ext cx="4016871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Match: +1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Mismatch: -1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Gap penality: -1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2120" y="4457590"/>
            <a:ext cx="2470249" cy="129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ctr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= ACG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= AG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835246">
            <a:off x="-2350122" y="-133830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233776">
            <a:off x="-672409" y="8734289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56458">
            <a:off x="15112642" y="-200513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212857" y="-35478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3288018">
            <a:off x="16932016" y="78185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7"/>
                </a:lnTo>
                <a:lnTo>
                  <a:pt x="0" y="27036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5086350" y="1143267"/>
            <a:ext cx="8115300" cy="1013187"/>
            <a:chOff x="0" y="0"/>
            <a:chExt cx="10820400" cy="135091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Costruzione Matrice di Costo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48642" y="190154"/>
            <a:ext cx="11590715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Needleman-Wunsch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58707" y="2805313"/>
            <a:ext cx="517058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Step 2 : Calcoliamo F(1,1)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2920" y="4110127"/>
            <a:ext cx="6041213" cy="3027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7"/>
              </a:lnSpc>
              <a:spcBef>
                <a:spcPct val="0"/>
              </a:spcBef>
            </a:pPr>
            <a:r>
              <a:rPr lang="en-US" sz="34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Confrontiamo x₁=A e y₁=A</a:t>
            </a:r>
          </a:p>
          <a:p>
            <a:pPr marL="742978" lvl="1" indent="-371489" algn="l">
              <a:lnSpc>
                <a:spcPts val="4817"/>
              </a:lnSpc>
              <a:spcBef>
                <a:spcPct val="0"/>
              </a:spcBef>
              <a:buFont typeface="Arial"/>
              <a:buChar char="•"/>
            </a:pPr>
            <a:r>
              <a:rPr lang="en-US" sz="34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F(i-1,j-1) + 1 (match) = 1</a:t>
            </a:r>
          </a:p>
          <a:p>
            <a:pPr marL="742978" lvl="1" indent="-371489" algn="l">
              <a:lnSpc>
                <a:spcPts val="4817"/>
              </a:lnSpc>
              <a:spcBef>
                <a:spcPct val="0"/>
              </a:spcBef>
              <a:buFont typeface="Arial"/>
              <a:buChar char="•"/>
            </a:pPr>
            <a:r>
              <a:rPr lang="en-US" sz="34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F(i-1,j) -1 (gap) = -2</a:t>
            </a:r>
          </a:p>
          <a:p>
            <a:pPr marL="742978" lvl="1" indent="-371489" algn="l">
              <a:lnSpc>
                <a:spcPts val="4817"/>
              </a:lnSpc>
              <a:spcBef>
                <a:spcPct val="0"/>
              </a:spcBef>
              <a:buFont typeface="Arial"/>
              <a:buChar char="•"/>
            </a:pPr>
            <a:r>
              <a:rPr lang="en-US" sz="34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F(i,j-1) -1 (gap) = -2</a:t>
            </a:r>
          </a:p>
          <a:p>
            <a:pPr marL="742978" lvl="1" indent="-371489" algn="l">
              <a:lnSpc>
                <a:spcPts val="4817"/>
              </a:lnSpc>
              <a:spcBef>
                <a:spcPct val="0"/>
              </a:spcBef>
              <a:buFont typeface="Arial"/>
              <a:buChar char="•"/>
            </a:pPr>
            <a:r>
              <a:rPr lang="en-US" sz="34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max(1,-2,-2) = 1</a:t>
            </a:r>
          </a:p>
        </p:txBody>
      </p: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5332685" y="4176802"/>
          <a:ext cx="7622632" cy="5312394"/>
        </p:xfrm>
        <a:graphic>
          <a:graphicData uri="http://schemas.openxmlformats.org/drawingml/2006/table">
            <a:tbl>
              <a:tblPr/>
              <a:tblGrid>
                <a:gridCol w="190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40782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6961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6323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4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416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416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TextBox 17"/>
          <p:cNvSpPr txBox="1"/>
          <p:nvPr/>
        </p:nvSpPr>
        <p:spPr>
          <a:xfrm>
            <a:off x="14129186" y="4457590"/>
            <a:ext cx="4016871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Match: +1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Mismatch: -1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Gap penality: -1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835246">
            <a:off x="-2350122" y="-133830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233776">
            <a:off x="-672409" y="8734289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56458">
            <a:off x="15112642" y="-200513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212857" y="-35478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3288018">
            <a:off x="16932016" y="78185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7"/>
                </a:lnTo>
                <a:lnTo>
                  <a:pt x="0" y="27036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5086350" y="1143267"/>
            <a:ext cx="8115300" cy="1013187"/>
            <a:chOff x="0" y="0"/>
            <a:chExt cx="10820400" cy="135091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Costruzione Matrice di Costo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48642" y="190154"/>
            <a:ext cx="11590715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Needleman-Wunsch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39667" y="2996929"/>
            <a:ext cx="8608665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Step 3 : Completiamo la Matrice di Costo</a:t>
            </a:r>
          </a:p>
        </p:txBody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5332685" y="4176802"/>
          <a:ext cx="7622632" cy="5312394"/>
        </p:xfrm>
        <a:graphic>
          <a:graphicData uri="http://schemas.openxmlformats.org/drawingml/2006/table">
            <a:tbl>
              <a:tblPr/>
              <a:tblGrid>
                <a:gridCol w="190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40782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6961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6323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4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416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4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4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416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4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4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TextBox 16"/>
          <p:cNvSpPr txBox="1"/>
          <p:nvPr/>
        </p:nvSpPr>
        <p:spPr>
          <a:xfrm>
            <a:off x="14129186" y="4457590"/>
            <a:ext cx="4016871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Match: +1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Mismatch: -1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Gap penality: -1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2120" y="4457590"/>
            <a:ext cx="2470249" cy="129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ctr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= ACG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= AG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2780742">
            <a:off x="-1787124" y="-168975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2780742">
            <a:off x="13480660" y="7751979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7233776">
            <a:off x="-273808" y="8714197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1661732">
            <a:off x="588360" y="7965363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5" y="0"/>
                </a:lnTo>
                <a:lnTo>
                  <a:pt x="1631685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2780742">
            <a:off x="14716501" y="-168975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rot="-499172">
            <a:off x="15476609" y="-699812"/>
            <a:ext cx="1990881" cy="3674445"/>
          </a:xfrm>
          <a:custGeom>
            <a:avLst/>
            <a:gdLst/>
            <a:ahLst/>
            <a:cxnLst/>
            <a:rect l="l" t="t" r="r" b="b"/>
            <a:pathLst>
              <a:path w="1990881" h="3674445">
                <a:moveTo>
                  <a:pt x="0" y="0"/>
                </a:moveTo>
                <a:lnTo>
                  <a:pt x="1990881" y="0"/>
                </a:lnTo>
                <a:lnTo>
                  <a:pt x="1990881" y="3674446"/>
                </a:lnTo>
                <a:lnTo>
                  <a:pt x="0" y="3674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9" name="Group 9"/>
          <p:cNvGrpSpPr/>
          <p:nvPr/>
        </p:nvGrpSpPr>
        <p:grpSpPr>
          <a:xfrm>
            <a:off x="974558" y="3830034"/>
            <a:ext cx="4744609" cy="3729356"/>
            <a:chOff x="0" y="0"/>
            <a:chExt cx="6326145" cy="4972474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326145" cy="4972474"/>
              <a:chOff x="0" y="0"/>
              <a:chExt cx="1713756" cy="134704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713756" cy="1347046"/>
              </a:xfrm>
              <a:custGeom>
                <a:avLst/>
                <a:gdLst/>
                <a:ahLst/>
                <a:cxnLst/>
                <a:rect l="l" t="t" r="r" b="b"/>
                <a:pathLst>
                  <a:path w="1713756" h="1347046">
                    <a:moveTo>
                      <a:pt x="81483" y="0"/>
                    </a:moveTo>
                    <a:lnTo>
                      <a:pt x="1632273" y="0"/>
                    </a:lnTo>
                    <a:cubicBezTo>
                      <a:pt x="1653884" y="0"/>
                      <a:pt x="1674610" y="8585"/>
                      <a:pt x="1689891" y="23866"/>
                    </a:cubicBezTo>
                    <a:cubicBezTo>
                      <a:pt x="1705172" y="39147"/>
                      <a:pt x="1713756" y="59872"/>
                      <a:pt x="1713756" y="81483"/>
                    </a:cubicBezTo>
                    <a:lnTo>
                      <a:pt x="1713756" y="1265563"/>
                    </a:lnTo>
                    <a:cubicBezTo>
                      <a:pt x="1713756" y="1287174"/>
                      <a:pt x="1705172" y="1307899"/>
                      <a:pt x="1689891" y="1323180"/>
                    </a:cubicBezTo>
                    <a:cubicBezTo>
                      <a:pt x="1674610" y="1338461"/>
                      <a:pt x="1653884" y="1347046"/>
                      <a:pt x="1632273" y="1347046"/>
                    </a:cubicBezTo>
                    <a:lnTo>
                      <a:pt x="81483" y="1347046"/>
                    </a:lnTo>
                    <a:cubicBezTo>
                      <a:pt x="59872" y="1347046"/>
                      <a:pt x="39147" y="1338461"/>
                      <a:pt x="23866" y="1323180"/>
                    </a:cubicBezTo>
                    <a:cubicBezTo>
                      <a:pt x="8585" y="1307899"/>
                      <a:pt x="0" y="1287174"/>
                      <a:pt x="0" y="1265563"/>
                    </a:cubicBezTo>
                    <a:lnTo>
                      <a:pt x="0" y="81483"/>
                    </a:lnTo>
                    <a:cubicBezTo>
                      <a:pt x="0" y="59872"/>
                      <a:pt x="8585" y="39147"/>
                      <a:pt x="23866" y="23866"/>
                    </a:cubicBezTo>
                    <a:cubicBezTo>
                      <a:pt x="39147" y="8585"/>
                      <a:pt x="59872" y="0"/>
                      <a:pt x="81483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133350"/>
                <a:ext cx="1713756" cy="1480396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500670" y="771722"/>
              <a:ext cx="5324806" cy="3357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Confrontare sequenze biologiche (DNA, RNA, proteine)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165887" y="262873"/>
            <a:ext cx="11567117" cy="2066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Perché è fondamentale l'allineamento delle sequenze?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835246">
            <a:off x="-2350122" y="-133830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233776">
            <a:off x="-672409" y="8734289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56458">
            <a:off x="15112642" y="-200513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212857" y="-35478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3288018">
            <a:off x="16932016" y="78185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7"/>
                </a:lnTo>
                <a:lnTo>
                  <a:pt x="0" y="27036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5086350" y="1143267"/>
            <a:ext cx="8115300" cy="1013187"/>
            <a:chOff x="0" y="0"/>
            <a:chExt cx="10820400" cy="135091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Calcolo soluzione ottima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48642" y="190154"/>
            <a:ext cx="11590715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Needleman-Wunsch</a:t>
            </a:r>
          </a:p>
        </p:txBody>
      </p:sp>
      <p:graphicFrame>
        <p:nvGraphicFramePr>
          <p:cNvPr id="14" name="Table 14"/>
          <p:cNvGraphicFramePr>
            <a:graphicFrameLocks noGrp="1"/>
          </p:cNvGraphicFramePr>
          <p:nvPr/>
        </p:nvGraphicFramePr>
        <p:xfrm>
          <a:off x="5332685" y="4176802"/>
          <a:ext cx="7622632" cy="5312394"/>
        </p:xfrm>
        <a:graphic>
          <a:graphicData uri="http://schemas.openxmlformats.org/drawingml/2006/table">
            <a:tbl>
              <a:tblPr/>
              <a:tblGrid>
                <a:gridCol w="190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40782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6961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6323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416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416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TextBox 15"/>
          <p:cNvSpPr txBox="1"/>
          <p:nvPr/>
        </p:nvSpPr>
        <p:spPr>
          <a:xfrm>
            <a:off x="942120" y="4457590"/>
            <a:ext cx="2470249" cy="129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ctr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= ACG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= AG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29186" y="4457590"/>
            <a:ext cx="4016871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Match: +1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Mismatch: -1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Gap penality: -1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7532" y="2468646"/>
            <a:ext cx="17444930" cy="129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7"/>
              </a:lnSpc>
              <a:spcBef>
                <a:spcPct val="0"/>
              </a:spcBef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Per calcolare la soluzione ottima bisogna partire da F(n,m) e risalire la matrice cercando il percorso che vada a massimizzare i risultati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835246">
            <a:off x="-2350122" y="-133830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233776">
            <a:off x="-1276438" y="8900086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56458">
            <a:off x="15112642" y="-200513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212857" y="-35478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3288018">
            <a:off x="16932016" y="78185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7"/>
                </a:lnTo>
                <a:lnTo>
                  <a:pt x="0" y="27036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4815640" y="49729"/>
            <a:ext cx="8656720" cy="191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1"/>
              </a:lnSpc>
            </a:pPr>
            <a:r>
              <a:rPr lang="en-US" sz="5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Backtracking per allineamento ottimale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7532" y="2468646"/>
            <a:ext cx="17444930" cy="129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7"/>
              </a:lnSpc>
              <a:spcBef>
                <a:spcPct val="0"/>
              </a:spcBef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Per calcolare la soluzione ottima bisogna partire da F(n,m) e risalire la matrice cercando il percorso che vada a massimizzare i risultati  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332685" y="4176802"/>
          <a:ext cx="7622632" cy="5312394"/>
        </p:xfrm>
        <a:graphic>
          <a:graphicData uri="http://schemas.openxmlformats.org/drawingml/2006/table">
            <a:tbl>
              <a:tblPr/>
              <a:tblGrid>
                <a:gridCol w="190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40782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6961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6323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416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416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Group 11"/>
          <p:cNvGrpSpPr/>
          <p:nvPr/>
        </p:nvGrpSpPr>
        <p:grpSpPr>
          <a:xfrm>
            <a:off x="8029599" y="5632549"/>
            <a:ext cx="4139932" cy="3528056"/>
            <a:chOff x="0" y="0"/>
            <a:chExt cx="5519910" cy="4704075"/>
          </a:xfrm>
        </p:grpSpPr>
        <p:sp>
          <p:nvSpPr>
            <p:cNvPr id="12" name="AutoShape 12"/>
            <p:cNvSpPr/>
            <p:nvPr/>
          </p:nvSpPr>
          <p:spPr>
            <a:xfrm>
              <a:off x="2768149" y="3108317"/>
              <a:ext cx="2675874" cy="1456321"/>
            </a:xfrm>
            <a:prstGeom prst="line">
              <a:avLst/>
            </a:prstGeom>
            <a:ln w="317500" cap="rnd">
              <a:solidFill>
                <a:srgbClr val="13AB2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2768149" y="1590899"/>
              <a:ext cx="69700" cy="1723403"/>
            </a:xfrm>
            <a:prstGeom prst="line">
              <a:avLst/>
            </a:prstGeom>
            <a:ln w="317500" cap="rnd">
              <a:solidFill>
                <a:srgbClr val="13AB2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AutoShape 14"/>
            <p:cNvSpPr/>
            <p:nvPr/>
          </p:nvSpPr>
          <p:spPr>
            <a:xfrm>
              <a:off x="80321" y="136931"/>
              <a:ext cx="2757528" cy="1617514"/>
            </a:xfrm>
            <a:prstGeom prst="line">
              <a:avLst/>
            </a:prstGeom>
            <a:ln w="317500" cap="rnd">
              <a:solidFill>
                <a:srgbClr val="13AB25"/>
              </a:solidFill>
              <a:prstDash val="solid"/>
              <a:headEnd type="arrow" w="med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835246">
            <a:off x="-2350122" y="-133830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233776">
            <a:off x="-1276438" y="8900086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56458">
            <a:off x="15112642" y="-200513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212857" y="-35478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3288018">
            <a:off x="16932016" y="78185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7"/>
                </a:lnTo>
                <a:lnTo>
                  <a:pt x="0" y="27036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5086350" y="1143267"/>
            <a:ext cx="8115300" cy="1013187"/>
            <a:chOff x="0" y="0"/>
            <a:chExt cx="10820400" cy="135091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Calcolo soluzione ottima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48642" y="190154"/>
            <a:ext cx="11590715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Needleman-Wunsch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2120" y="4457590"/>
            <a:ext cx="2470249" cy="129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ctr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= ACG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= AG</a:t>
            </a:r>
          </a:p>
        </p:txBody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5332685" y="4176802"/>
          <a:ext cx="7622632" cy="5312394"/>
        </p:xfrm>
        <a:graphic>
          <a:graphicData uri="http://schemas.openxmlformats.org/drawingml/2006/table">
            <a:tbl>
              <a:tblPr/>
              <a:tblGrid>
                <a:gridCol w="190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40782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6961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6323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416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416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TextBox 16"/>
          <p:cNvSpPr txBox="1"/>
          <p:nvPr/>
        </p:nvSpPr>
        <p:spPr>
          <a:xfrm>
            <a:off x="942120" y="4457590"/>
            <a:ext cx="2470249" cy="129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ctr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= ACG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= AG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129186" y="4457590"/>
            <a:ext cx="4016871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Match: +1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Mismatch: -1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Gap penality: -1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81812" y="2528646"/>
            <a:ext cx="4524375" cy="63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7"/>
              </a:lnSpc>
              <a:spcBef>
                <a:spcPct val="0"/>
              </a:spcBef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Partiamo da F(3,2) = 1</a:t>
            </a:r>
          </a:p>
        </p:txBody>
      </p:sp>
      <p:sp>
        <p:nvSpPr>
          <p:cNvPr id="19" name="Freeform 19"/>
          <p:cNvSpPr/>
          <p:nvPr/>
        </p:nvSpPr>
        <p:spPr>
          <a:xfrm rot="513272">
            <a:off x="11242289" y="8543649"/>
            <a:ext cx="1650251" cy="967460"/>
          </a:xfrm>
          <a:custGeom>
            <a:avLst/>
            <a:gdLst/>
            <a:ahLst/>
            <a:cxnLst/>
            <a:rect l="l" t="t" r="r" b="b"/>
            <a:pathLst>
              <a:path w="1650251" h="967460">
                <a:moveTo>
                  <a:pt x="0" y="0"/>
                </a:moveTo>
                <a:lnTo>
                  <a:pt x="1650251" y="0"/>
                </a:lnTo>
                <a:lnTo>
                  <a:pt x="1650251" y="967460"/>
                </a:lnTo>
                <a:lnTo>
                  <a:pt x="0" y="9674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835246">
            <a:off x="-2350122" y="-133830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233776">
            <a:off x="-1276438" y="8900086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56458">
            <a:off x="15112642" y="-200513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212857" y="-35478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3288018">
            <a:off x="16932016" y="78185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7"/>
                </a:lnTo>
                <a:lnTo>
                  <a:pt x="0" y="27036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5086350" y="1143267"/>
            <a:ext cx="8115300" cy="1013187"/>
            <a:chOff x="0" y="0"/>
            <a:chExt cx="10820400" cy="135091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Calcolo soluzione ottima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48642" y="190154"/>
            <a:ext cx="11590715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Needleman-Wunsch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2120" y="4457590"/>
            <a:ext cx="2470249" cy="129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ctr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= ACG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= AG</a:t>
            </a:r>
          </a:p>
        </p:txBody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5332685" y="4176802"/>
          <a:ext cx="7622632" cy="5312394"/>
        </p:xfrm>
        <a:graphic>
          <a:graphicData uri="http://schemas.openxmlformats.org/drawingml/2006/table">
            <a:tbl>
              <a:tblPr/>
              <a:tblGrid>
                <a:gridCol w="190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40782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6961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6323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416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416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TextBox 16"/>
          <p:cNvSpPr txBox="1"/>
          <p:nvPr/>
        </p:nvSpPr>
        <p:spPr>
          <a:xfrm>
            <a:off x="14129186" y="4457590"/>
            <a:ext cx="4016871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Match: +1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Mismatch: -1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Gap penality: -1</a:t>
            </a:r>
          </a:p>
        </p:txBody>
      </p:sp>
      <p:sp>
        <p:nvSpPr>
          <p:cNvPr id="17" name="Freeform 17"/>
          <p:cNvSpPr/>
          <p:nvPr/>
        </p:nvSpPr>
        <p:spPr>
          <a:xfrm rot="513272">
            <a:off x="11242289" y="8543649"/>
            <a:ext cx="1650251" cy="967460"/>
          </a:xfrm>
          <a:custGeom>
            <a:avLst/>
            <a:gdLst/>
            <a:ahLst/>
            <a:cxnLst/>
            <a:rect l="l" t="t" r="r" b="b"/>
            <a:pathLst>
              <a:path w="1650251" h="967460">
                <a:moveTo>
                  <a:pt x="0" y="0"/>
                </a:moveTo>
                <a:lnTo>
                  <a:pt x="1650251" y="0"/>
                </a:lnTo>
                <a:lnTo>
                  <a:pt x="1650251" y="967460"/>
                </a:lnTo>
                <a:lnTo>
                  <a:pt x="0" y="9674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Freeform 18"/>
          <p:cNvSpPr/>
          <p:nvPr/>
        </p:nvSpPr>
        <p:spPr>
          <a:xfrm rot="513272">
            <a:off x="9304562" y="7440438"/>
            <a:ext cx="1650251" cy="967460"/>
          </a:xfrm>
          <a:custGeom>
            <a:avLst/>
            <a:gdLst/>
            <a:ahLst/>
            <a:cxnLst/>
            <a:rect l="l" t="t" r="r" b="b"/>
            <a:pathLst>
              <a:path w="1650251" h="967460">
                <a:moveTo>
                  <a:pt x="0" y="0"/>
                </a:moveTo>
                <a:lnTo>
                  <a:pt x="1650251" y="0"/>
                </a:lnTo>
                <a:lnTo>
                  <a:pt x="1650251" y="967460"/>
                </a:lnTo>
                <a:lnTo>
                  <a:pt x="0" y="9674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TextBox 19"/>
          <p:cNvSpPr txBox="1"/>
          <p:nvPr/>
        </p:nvSpPr>
        <p:spPr>
          <a:xfrm>
            <a:off x="6881812" y="2528646"/>
            <a:ext cx="4524375" cy="63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7"/>
              </a:lnSpc>
              <a:spcBef>
                <a:spcPct val="0"/>
              </a:spcBef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Partiamo da F(3,2) =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78262" y="7100737"/>
            <a:ext cx="4267795" cy="63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7"/>
              </a:lnSpc>
              <a:spcBef>
                <a:spcPct val="0"/>
              </a:spcBef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Allineamento parziale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409309" y="7757962"/>
            <a:ext cx="1943398" cy="129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ctr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= G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= G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39767" y="5862487"/>
            <a:ext cx="5130993" cy="3191096"/>
            <a:chOff x="0" y="0"/>
            <a:chExt cx="6841324" cy="4254795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76200"/>
              <a:ext cx="6841324" cy="4330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37"/>
                </a:lnSpc>
              </a:pPr>
              <a:endParaRPr/>
            </a:p>
            <a:p>
              <a:pPr marL="807747" lvl="1" indent="-403873" algn="l">
                <a:lnSpc>
                  <a:spcPts val="5237"/>
                </a:lnSpc>
                <a:buFont typeface="Arial"/>
                <a:buChar char="•"/>
              </a:pPr>
              <a:r>
                <a:rPr lang="en-US" sz="374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F(2,1)+1 = 0+1 = 1</a:t>
              </a:r>
            </a:p>
            <a:p>
              <a:pPr marL="807747" lvl="1" indent="-403873" algn="l">
                <a:lnSpc>
                  <a:spcPts val="5237"/>
                </a:lnSpc>
                <a:buFont typeface="Arial"/>
                <a:buChar char="•"/>
              </a:pPr>
              <a:r>
                <a:rPr lang="en-US" sz="374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F(2,2)-1 = 0-1 = -1</a:t>
              </a:r>
            </a:p>
            <a:p>
              <a:pPr marL="807747" lvl="1" indent="-403873" algn="l">
                <a:lnSpc>
                  <a:spcPts val="5237"/>
                </a:lnSpc>
                <a:buFont typeface="Arial"/>
                <a:buChar char="•"/>
              </a:pPr>
              <a:r>
                <a:rPr lang="en-US" sz="374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F(3,1)-1 = 0-1 = -1</a:t>
              </a:r>
            </a:p>
            <a:p>
              <a:pPr algn="ctr">
                <a:lnSpc>
                  <a:spcPts val="5237"/>
                </a:lnSpc>
                <a:spcBef>
                  <a:spcPct val="0"/>
                </a:spcBef>
              </a:pPr>
              <a:endPara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endParaRPr>
            </a:p>
          </p:txBody>
        </p:sp>
        <p:sp>
          <p:nvSpPr>
            <p:cNvPr id="24" name="Freeform 24"/>
            <p:cNvSpPr/>
            <p:nvPr/>
          </p:nvSpPr>
          <p:spPr>
            <a:xfrm>
              <a:off x="391255" y="503744"/>
              <a:ext cx="1184283" cy="1005160"/>
            </a:xfrm>
            <a:custGeom>
              <a:avLst/>
              <a:gdLst/>
              <a:ahLst/>
              <a:cxnLst/>
              <a:rect l="l" t="t" r="r" b="b"/>
              <a:pathLst>
                <a:path w="1184283" h="1005160">
                  <a:moveTo>
                    <a:pt x="0" y="0"/>
                  </a:moveTo>
                  <a:lnTo>
                    <a:pt x="1184283" y="0"/>
                  </a:lnTo>
                  <a:lnTo>
                    <a:pt x="1184283" y="1005160"/>
                  </a:lnTo>
                  <a:lnTo>
                    <a:pt x="0" y="1005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102302" y="3253786"/>
            <a:ext cx="9775697" cy="63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7"/>
              </a:lnSpc>
              <a:spcBef>
                <a:spcPct val="0"/>
              </a:spcBef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Risaliamo alla cella dalla quale è stato ottenuto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835246">
            <a:off x="-2350122" y="-133830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233776">
            <a:off x="-1276438" y="8900086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56458">
            <a:off x="15112642" y="-200513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212857" y="-35478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3288018">
            <a:off x="16932016" y="78185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7"/>
                </a:lnTo>
                <a:lnTo>
                  <a:pt x="0" y="27036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5086350" y="1143267"/>
            <a:ext cx="8115300" cy="1013187"/>
            <a:chOff x="0" y="0"/>
            <a:chExt cx="10820400" cy="135091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Calcolo soluzione ottima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48642" y="190154"/>
            <a:ext cx="11590715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Needleman-Wunsch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2120" y="4457590"/>
            <a:ext cx="2470249" cy="129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ctr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= ACG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= AG</a:t>
            </a:r>
          </a:p>
        </p:txBody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5332685" y="4176802"/>
          <a:ext cx="7622632" cy="5312394"/>
        </p:xfrm>
        <a:graphic>
          <a:graphicData uri="http://schemas.openxmlformats.org/drawingml/2006/table">
            <a:tbl>
              <a:tblPr/>
              <a:tblGrid>
                <a:gridCol w="190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40782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6961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6323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416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416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TextBox 16"/>
          <p:cNvSpPr txBox="1"/>
          <p:nvPr/>
        </p:nvSpPr>
        <p:spPr>
          <a:xfrm>
            <a:off x="942120" y="4457590"/>
            <a:ext cx="2470249" cy="129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ctr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= ACG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= AG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129186" y="4457590"/>
            <a:ext cx="4016871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Match: +1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Mismatch: -1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Gap penality: -1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34485" y="2528646"/>
            <a:ext cx="4619030" cy="63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7"/>
              </a:lnSpc>
              <a:spcBef>
                <a:spcPct val="0"/>
              </a:spcBef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Cella attuale (2,1) = 0 </a:t>
            </a:r>
          </a:p>
        </p:txBody>
      </p:sp>
      <p:sp>
        <p:nvSpPr>
          <p:cNvPr id="19" name="Freeform 19"/>
          <p:cNvSpPr/>
          <p:nvPr/>
        </p:nvSpPr>
        <p:spPr>
          <a:xfrm rot="513272">
            <a:off x="11242289" y="8543649"/>
            <a:ext cx="1650251" cy="967460"/>
          </a:xfrm>
          <a:custGeom>
            <a:avLst/>
            <a:gdLst/>
            <a:ahLst/>
            <a:cxnLst/>
            <a:rect l="l" t="t" r="r" b="b"/>
            <a:pathLst>
              <a:path w="1650251" h="967460">
                <a:moveTo>
                  <a:pt x="0" y="0"/>
                </a:moveTo>
                <a:lnTo>
                  <a:pt x="1650251" y="0"/>
                </a:lnTo>
                <a:lnTo>
                  <a:pt x="1650251" y="967460"/>
                </a:lnTo>
                <a:lnTo>
                  <a:pt x="0" y="9674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0" name="Freeform 20"/>
          <p:cNvSpPr/>
          <p:nvPr/>
        </p:nvSpPr>
        <p:spPr>
          <a:xfrm rot="513272">
            <a:off x="9304562" y="7440438"/>
            <a:ext cx="1650251" cy="967460"/>
          </a:xfrm>
          <a:custGeom>
            <a:avLst/>
            <a:gdLst/>
            <a:ahLst/>
            <a:cxnLst/>
            <a:rect l="l" t="t" r="r" b="b"/>
            <a:pathLst>
              <a:path w="1650251" h="967460">
                <a:moveTo>
                  <a:pt x="0" y="0"/>
                </a:moveTo>
                <a:lnTo>
                  <a:pt x="1650251" y="0"/>
                </a:lnTo>
                <a:lnTo>
                  <a:pt x="1650251" y="967460"/>
                </a:lnTo>
                <a:lnTo>
                  <a:pt x="0" y="9674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1" name="Freeform 21"/>
          <p:cNvSpPr/>
          <p:nvPr/>
        </p:nvSpPr>
        <p:spPr>
          <a:xfrm rot="513272">
            <a:off x="9304562" y="6406419"/>
            <a:ext cx="1650251" cy="967460"/>
          </a:xfrm>
          <a:custGeom>
            <a:avLst/>
            <a:gdLst/>
            <a:ahLst/>
            <a:cxnLst/>
            <a:rect l="l" t="t" r="r" b="b"/>
            <a:pathLst>
              <a:path w="1650251" h="967460">
                <a:moveTo>
                  <a:pt x="0" y="0"/>
                </a:moveTo>
                <a:lnTo>
                  <a:pt x="1650251" y="0"/>
                </a:lnTo>
                <a:lnTo>
                  <a:pt x="1650251" y="967460"/>
                </a:lnTo>
                <a:lnTo>
                  <a:pt x="0" y="9674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835246">
            <a:off x="-2350122" y="-133830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233776">
            <a:off x="-1276438" y="8900086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56458">
            <a:off x="15112642" y="-200513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212857" y="-35478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3288018">
            <a:off x="16932016" y="78185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7"/>
                </a:lnTo>
                <a:lnTo>
                  <a:pt x="0" y="27036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5086350" y="1143267"/>
            <a:ext cx="8115300" cy="1013187"/>
            <a:chOff x="0" y="0"/>
            <a:chExt cx="10820400" cy="135091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Calcolo soluzione ottima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48642" y="190154"/>
            <a:ext cx="11590715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Needleman-Wunsch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2120" y="4457590"/>
            <a:ext cx="2470249" cy="129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ctr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= ACG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= AG</a:t>
            </a:r>
          </a:p>
        </p:txBody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5332685" y="4176802"/>
          <a:ext cx="7622632" cy="5312394"/>
        </p:xfrm>
        <a:graphic>
          <a:graphicData uri="http://schemas.openxmlformats.org/drawingml/2006/table">
            <a:tbl>
              <a:tblPr/>
              <a:tblGrid>
                <a:gridCol w="190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40782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6961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6323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416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416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TextBox 16"/>
          <p:cNvSpPr txBox="1"/>
          <p:nvPr/>
        </p:nvSpPr>
        <p:spPr>
          <a:xfrm>
            <a:off x="14129186" y="4457590"/>
            <a:ext cx="4016871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Match: +1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Mismatch: -1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Gap penality: -1</a:t>
            </a:r>
          </a:p>
        </p:txBody>
      </p:sp>
      <p:sp>
        <p:nvSpPr>
          <p:cNvPr id="17" name="Freeform 17"/>
          <p:cNvSpPr/>
          <p:nvPr/>
        </p:nvSpPr>
        <p:spPr>
          <a:xfrm rot="513272">
            <a:off x="11242289" y="8543649"/>
            <a:ext cx="1650251" cy="967460"/>
          </a:xfrm>
          <a:custGeom>
            <a:avLst/>
            <a:gdLst/>
            <a:ahLst/>
            <a:cxnLst/>
            <a:rect l="l" t="t" r="r" b="b"/>
            <a:pathLst>
              <a:path w="1650251" h="967460">
                <a:moveTo>
                  <a:pt x="0" y="0"/>
                </a:moveTo>
                <a:lnTo>
                  <a:pt x="1650251" y="0"/>
                </a:lnTo>
                <a:lnTo>
                  <a:pt x="1650251" y="967460"/>
                </a:lnTo>
                <a:lnTo>
                  <a:pt x="0" y="9674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Freeform 18"/>
          <p:cNvSpPr/>
          <p:nvPr/>
        </p:nvSpPr>
        <p:spPr>
          <a:xfrm rot="513272">
            <a:off x="9304562" y="7440438"/>
            <a:ext cx="1650251" cy="967460"/>
          </a:xfrm>
          <a:custGeom>
            <a:avLst/>
            <a:gdLst/>
            <a:ahLst/>
            <a:cxnLst/>
            <a:rect l="l" t="t" r="r" b="b"/>
            <a:pathLst>
              <a:path w="1650251" h="967460">
                <a:moveTo>
                  <a:pt x="0" y="0"/>
                </a:moveTo>
                <a:lnTo>
                  <a:pt x="1650251" y="0"/>
                </a:lnTo>
                <a:lnTo>
                  <a:pt x="1650251" y="967460"/>
                </a:lnTo>
                <a:lnTo>
                  <a:pt x="0" y="9674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TextBox 19"/>
          <p:cNvSpPr txBox="1"/>
          <p:nvPr/>
        </p:nvSpPr>
        <p:spPr>
          <a:xfrm>
            <a:off x="6834485" y="2528646"/>
            <a:ext cx="4619030" cy="63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7"/>
              </a:lnSpc>
              <a:spcBef>
                <a:spcPct val="0"/>
              </a:spcBef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Cella attuale (2,1) = 0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78262" y="7039085"/>
            <a:ext cx="4267795" cy="63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7"/>
              </a:lnSpc>
              <a:spcBef>
                <a:spcPct val="0"/>
              </a:spcBef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Allineamento parziale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271568" y="7757962"/>
            <a:ext cx="2218879" cy="129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ctr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= CG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= -G</a:t>
            </a:r>
          </a:p>
        </p:txBody>
      </p:sp>
      <p:sp>
        <p:nvSpPr>
          <p:cNvPr id="22" name="Freeform 22"/>
          <p:cNvSpPr/>
          <p:nvPr/>
        </p:nvSpPr>
        <p:spPr>
          <a:xfrm rot="513272">
            <a:off x="9304562" y="6406419"/>
            <a:ext cx="1650251" cy="967460"/>
          </a:xfrm>
          <a:custGeom>
            <a:avLst/>
            <a:gdLst/>
            <a:ahLst/>
            <a:cxnLst/>
            <a:rect l="l" t="t" r="r" b="b"/>
            <a:pathLst>
              <a:path w="1650251" h="967460">
                <a:moveTo>
                  <a:pt x="0" y="0"/>
                </a:moveTo>
                <a:lnTo>
                  <a:pt x="1650251" y="0"/>
                </a:lnTo>
                <a:lnTo>
                  <a:pt x="1650251" y="967460"/>
                </a:lnTo>
                <a:lnTo>
                  <a:pt x="0" y="9674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3" name="TextBox 23"/>
          <p:cNvSpPr txBox="1"/>
          <p:nvPr/>
        </p:nvSpPr>
        <p:spPr>
          <a:xfrm>
            <a:off x="39767" y="5724635"/>
            <a:ext cx="5130993" cy="326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7"/>
              </a:lnSpc>
            </a:pPr>
            <a:endParaRPr/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F(1,0)-1 = -1 -1 = -2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F(1,1)-1 = 1-1 = 0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F(2,0)-1 = -2 -1 = -3</a:t>
            </a:r>
          </a:p>
          <a:p>
            <a:pPr algn="ctr">
              <a:lnSpc>
                <a:spcPts val="5237"/>
              </a:lnSpc>
              <a:spcBef>
                <a:spcPct val="0"/>
              </a:spcBef>
            </a:pPr>
            <a:endParaRPr lang="en-US" sz="3741">
              <a:solidFill>
                <a:srgbClr val="000000"/>
              </a:solidFill>
              <a:latin typeface="Dreaming Outloud Sans Alt"/>
              <a:ea typeface="Dreaming Outloud Sans Alt"/>
              <a:cs typeface="Dreaming Outloud Sans Alt"/>
              <a:sym typeface="Dreaming Outloud Sans Alt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341066" y="6794899"/>
            <a:ext cx="888212" cy="753870"/>
          </a:xfrm>
          <a:custGeom>
            <a:avLst/>
            <a:gdLst/>
            <a:ahLst/>
            <a:cxnLst/>
            <a:rect l="l" t="t" r="r" b="b"/>
            <a:pathLst>
              <a:path w="888212" h="753870">
                <a:moveTo>
                  <a:pt x="0" y="0"/>
                </a:moveTo>
                <a:lnTo>
                  <a:pt x="888212" y="0"/>
                </a:lnTo>
                <a:lnTo>
                  <a:pt x="888212" y="753870"/>
                </a:lnTo>
                <a:lnTo>
                  <a:pt x="0" y="75387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5" name="TextBox 25"/>
          <p:cNvSpPr txBox="1"/>
          <p:nvPr/>
        </p:nvSpPr>
        <p:spPr>
          <a:xfrm>
            <a:off x="4100066" y="3253786"/>
            <a:ext cx="10087868" cy="63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7"/>
              </a:lnSpc>
              <a:spcBef>
                <a:spcPct val="0"/>
              </a:spcBef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Risaliamo alla cella dalla quale è stato ottenuto :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835246">
            <a:off x="-2350122" y="-133830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233776">
            <a:off x="-1276438" y="8900086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56458">
            <a:off x="15112642" y="-200513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212857" y="-35478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3288018">
            <a:off x="16932016" y="78185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7"/>
                </a:lnTo>
                <a:lnTo>
                  <a:pt x="0" y="27036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5086350" y="1143267"/>
            <a:ext cx="8115300" cy="1013187"/>
            <a:chOff x="0" y="0"/>
            <a:chExt cx="10820400" cy="135091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Calcolo soluzione ottima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48642" y="190154"/>
            <a:ext cx="11590715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Needleman-Wunsch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2120" y="4457590"/>
            <a:ext cx="2470249" cy="129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ctr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= ACG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= AG</a:t>
            </a:r>
          </a:p>
        </p:txBody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5332685" y="4176802"/>
          <a:ext cx="7622632" cy="5312394"/>
        </p:xfrm>
        <a:graphic>
          <a:graphicData uri="http://schemas.openxmlformats.org/drawingml/2006/table">
            <a:tbl>
              <a:tblPr/>
              <a:tblGrid>
                <a:gridCol w="190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40782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6961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6323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416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416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TextBox 16"/>
          <p:cNvSpPr txBox="1"/>
          <p:nvPr/>
        </p:nvSpPr>
        <p:spPr>
          <a:xfrm>
            <a:off x="14129186" y="4457590"/>
            <a:ext cx="4016871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Match: +1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Mismatch: -1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Gap penality: -1</a:t>
            </a:r>
          </a:p>
        </p:txBody>
      </p:sp>
      <p:sp>
        <p:nvSpPr>
          <p:cNvPr id="17" name="Freeform 17"/>
          <p:cNvSpPr/>
          <p:nvPr/>
        </p:nvSpPr>
        <p:spPr>
          <a:xfrm rot="513272">
            <a:off x="11242289" y="8543649"/>
            <a:ext cx="1650251" cy="967460"/>
          </a:xfrm>
          <a:custGeom>
            <a:avLst/>
            <a:gdLst/>
            <a:ahLst/>
            <a:cxnLst/>
            <a:rect l="l" t="t" r="r" b="b"/>
            <a:pathLst>
              <a:path w="1650251" h="967460">
                <a:moveTo>
                  <a:pt x="0" y="0"/>
                </a:moveTo>
                <a:lnTo>
                  <a:pt x="1650251" y="0"/>
                </a:lnTo>
                <a:lnTo>
                  <a:pt x="1650251" y="967460"/>
                </a:lnTo>
                <a:lnTo>
                  <a:pt x="0" y="9674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Freeform 18"/>
          <p:cNvSpPr/>
          <p:nvPr/>
        </p:nvSpPr>
        <p:spPr>
          <a:xfrm rot="513272">
            <a:off x="9304562" y="7440438"/>
            <a:ext cx="1650251" cy="967460"/>
          </a:xfrm>
          <a:custGeom>
            <a:avLst/>
            <a:gdLst/>
            <a:ahLst/>
            <a:cxnLst/>
            <a:rect l="l" t="t" r="r" b="b"/>
            <a:pathLst>
              <a:path w="1650251" h="967460">
                <a:moveTo>
                  <a:pt x="0" y="0"/>
                </a:moveTo>
                <a:lnTo>
                  <a:pt x="1650251" y="0"/>
                </a:lnTo>
                <a:lnTo>
                  <a:pt x="1650251" y="967460"/>
                </a:lnTo>
                <a:lnTo>
                  <a:pt x="0" y="9674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9" name="Group 19"/>
          <p:cNvGrpSpPr/>
          <p:nvPr/>
        </p:nvGrpSpPr>
        <p:grpSpPr>
          <a:xfrm>
            <a:off x="6469413" y="2557125"/>
            <a:ext cx="5544748" cy="1219835"/>
            <a:chOff x="0" y="0"/>
            <a:chExt cx="7392998" cy="1626446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75649"/>
              <a:ext cx="4047716" cy="1702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37"/>
                </a:lnSpc>
                <a:spcBef>
                  <a:spcPct val="0"/>
                </a:spcBef>
              </a:pPr>
              <a:r>
                <a:rPr lang="en-US" sz="374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Allineamento completo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4099332" y="-76200"/>
              <a:ext cx="3293666" cy="1702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07747" lvl="1" indent="-403873" algn="ctr">
                <a:lnSpc>
                  <a:spcPts val="5237"/>
                </a:lnSpc>
                <a:buFont typeface="Arial"/>
                <a:buChar char="•"/>
              </a:pPr>
              <a:r>
                <a:rPr lang="en-US" sz="374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X = ACG</a:t>
              </a:r>
            </a:p>
            <a:p>
              <a:pPr marL="807747" lvl="1" indent="-403873" algn="l">
                <a:lnSpc>
                  <a:spcPts val="5237"/>
                </a:lnSpc>
                <a:buFont typeface="Arial"/>
                <a:buChar char="•"/>
              </a:pPr>
              <a:r>
                <a:rPr lang="en-US" sz="374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Y = A-G</a:t>
              </a:r>
            </a:p>
          </p:txBody>
        </p:sp>
      </p:grpSp>
      <p:sp>
        <p:nvSpPr>
          <p:cNvPr id="22" name="Freeform 22"/>
          <p:cNvSpPr/>
          <p:nvPr/>
        </p:nvSpPr>
        <p:spPr>
          <a:xfrm rot="513272">
            <a:off x="9304562" y="6406419"/>
            <a:ext cx="1650251" cy="967460"/>
          </a:xfrm>
          <a:custGeom>
            <a:avLst/>
            <a:gdLst/>
            <a:ahLst/>
            <a:cxnLst/>
            <a:rect l="l" t="t" r="r" b="b"/>
            <a:pathLst>
              <a:path w="1650251" h="967460">
                <a:moveTo>
                  <a:pt x="0" y="0"/>
                </a:moveTo>
                <a:lnTo>
                  <a:pt x="1650251" y="0"/>
                </a:lnTo>
                <a:lnTo>
                  <a:pt x="1650251" y="967460"/>
                </a:lnTo>
                <a:lnTo>
                  <a:pt x="0" y="9674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3" name="Freeform 23"/>
          <p:cNvSpPr/>
          <p:nvPr/>
        </p:nvSpPr>
        <p:spPr>
          <a:xfrm rot="513272">
            <a:off x="7335724" y="5317106"/>
            <a:ext cx="1650251" cy="967460"/>
          </a:xfrm>
          <a:custGeom>
            <a:avLst/>
            <a:gdLst/>
            <a:ahLst/>
            <a:cxnLst/>
            <a:rect l="l" t="t" r="r" b="b"/>
            <a:pathLst>
              <a:path w="1650251" h="967460">
                <a:moveTo>
                  <a:pt x="0" y="0"/>
                </a:moveTo>
                <a:lnTo>
                  <a:pt x="1650251" y="0"/>
                </a:lnTo>
                <a:lnTo>
                  <a:pt x="1650251" y="967459"/>
                </a:lnTo>
                <a:lnTo>
                  <a:pt x="0" y="9674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7949914">
            <a:off x="-672409" y="8734289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236070">
            <a:off x="-2500629" y="-1644312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4" y="0"/>
                </a:lnTo>
                <a:lnTo>
                  <a:pt x="5507484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6392049">
            <a:off x="14133" y="-570237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1" y="0"/>
                </a:lnTo>
                <a:lnTo>
                  <a:pt x="1464881" y="2703638"/>
                </a:lnTo>
                <a:lnTo>
                  <a:pt x="0" y="2703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4310067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3816578" y="-322052"/>
            <a:ext cx="4153820" cy="10931105"/>
          </a:xfrm>
          <a:custGeom>
            <a:avLst/>
            <a:gdLst/>
            <a:ahLst/>
            <a:cxnLst/>
            <a:rect l="l" t="t" r="r" b="b"/>
            <a:pathLst>
              <a:path w="4153820" h="10931105">
                <a:moveTo>
                  <a:pt x="0" y="0"/>
                </a:moveTo>
                <a:lnTo>
                  <a:pt x="4153819" y="0"/>
                </a:lnTo>
                <a:lnTo>
                  <a:pt x="4153819" y="10931104"/>
                </a:lnTo>
                <a:lnTo>
                  <a:pt x="0" y="109311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9144000" y="4096665"/>
            <a:ext cx="8115300" cy="1013187"/>
            <a:chOff x="0" y="0"/>
            <a:chExt cx="10820400" cy="135091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E26F6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Allineamento Locale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701087" y="1896094"/>
            <a:ext cx="7001125" cy="1943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</a:t>
            </a:r>
          </a:p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Smith-Waterman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144000" y="5422933"/>
            <a:ext cx="8115300" cy="1013187"/>
            <a:chOff x="0" y="0"/>
            <a:chExt cx="10820400" cy="135091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61925"/>
                <a:ext cx="2870132" cy="520258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1) Relazione di Ricorrenza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144000" y="6899353"/>
            <a:ext cx="8115300" cy="1013187"/>
            <a:chOff x="0" y="0"/>
            <a:chExt cx="10820400" cy="135091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2) Costruzione Matrice di costo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144000" y="8379265"/>
            <a:ext cx="8115300" cy="1013187"/>
            <a:chOff x="0" y="0"/>
            <a:chExt cx="10820400" cy="135091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3) Calcolo soluzione ottima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835246">
            <a:off x="-2350122" y="-133830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233776">
            <a:off x="-1071010" y="9207259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0" y="0"/>
                </a:lnTo>
                <a:lnTo>
                  <a:pt x="4199420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56458">
            <a:off x="15112642" y="-200513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212857" y="-35478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3288018">
            <a:off x="16932016" y="78185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7"/>
                </a:lnTo>
                <a:lnTo>
                  <a:pt x="0" y="27036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5086350" y="1143267"/>
            <a:ext cx="8115300" cy="1013187"/>
            <a:chOff x="0" y="0"/>
            <a:chExt cx="10820400" cy="135091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Relazione di Ricorrenza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2500049" y="4042337"/>
            <a:ext cx="13181223" cy="2311801"/>
          </a:xfrm>
          <a:custGeom>
            <a:avLst/>
            <a:gdLst/>
            <a:ahLst/>
            <a:cxnLst/>
            <a:rect l="l" t="t" r="r" b="b"/>
            <a:pathLst>
              <a:path w="13181223" h="2311801">
                <a:moveTo>
                  <a:pt x="0" y="0"/>
                </a:moveTo>
                <a:lnTo>
                  <a:pt x="13181222" y="0"/>
                </a:lnTo>
                <a:lnTo>
                  <a:pt x="13181222" y="2311801"/>
                </a:lnTo>
                <a:lnTo>
                  <a:pt x="0" y="231180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5991" b="-599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TextBox 14"/>
          <p:cNvSpPr txBox="1"/>
          <p:nvPr/>
        </p:nvSpPr>
        <p:spPr>
          <a:xfrm>
            <a:off x="3348642" y="190154"/>
            <a:ext cx="11590715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Smith-Waterman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7880" y="6703258"/>
            <a:ext cx="17065561" cy="207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ctr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S(x , y ) = punteggio assegnato per match o mismatch tra i caratteri x e y</a:t>
            </a:r>
          </a:p>
          <a:p>
            <a:pPr marL="863599" lvl="1" indent="-431800" algn="l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Gap Penalty = penalità per l’inserimento di gap all’interno della soluzione</a:t>
            </a:r>
          </a:p>
          <a:p>
            <a:pPr marL="863599" lvl="1" indent="-431800" algn="l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Reset = possibilità di portare a 0 il valore ottimo in caso di valori negativi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773429" y="6910682"/>
            <a:ext cx="98584" cy="513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7"/>
              </a:lnSpc>
              <a:spcBef>
                <a:spcPct val="0"/>
              </a:spcBef>
            </a:pPr>
            <a:r>
              <a:rPr lang="en-US" sz="30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46360" y="6910682"/>
            <a:ext cx="98584" cy="513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7"/>
              </a:lnSpc>
              <a:spcBef>
                <a:spcPct val="0"/>
              </a:spcBef>
            </a:pPr>
            <a:r>
              <a:rPr lang="en-US" sz="30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19405" y="6901157"/>
            <a:ext cx="106680" cy="513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7"/>
              </a:lnSpc>
              <a:spcBef>
                <a:spcPct val="0"/>
              </a:spcBef>
            </a:pPr>
            <a:r>
              <a:rPr lang="en-US" sz="30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j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70490" y="6901157"/>
            <a:ext cx="106680" cy="513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7"/>
              </a:lnSpc>
              <a:spcBef>
                <a:spcPct val="0"/>
              </a:spcBef>
            </a:pPr>
            <a:r>
              <a:rPr lang="en-US" sz="30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j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1896" y="2716235"/>
            <a:ext cx="15804207" cy="687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7"/>
              </a:lnSpc>
              <a:spcBef>
                <a:spcPct val="0"/>
              </a:spcBef>
            </a:pPr>
            <a:r>
              <a:rPr lang="en-US" sz="40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La soluzione ottimale viene calcolata in base alla relazione di ricorrenza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835246">
            <a:off x="-2350122" y="-133830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233776">
            <a:off x="-672409" y="8734289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56458">
            <a:off x="15112642" y="-200513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212857" y="-35478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3288018">
            <a:off x="16932016" y="78185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7"/>
                </a:lnTo>
                <a:lnTo>
                  <a:pt x="0" y="27036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5099783" y="1143267"/>
            <a:ext cx="8115300" cy="1013187"/>
            <a:chOff x="0" y="0"/>
            <a:chExt cx="10820400" cy="135091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Costruzione Matrice di Costo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48642" y="190154"/>
            <a:ext cx="11590715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Smith-Waterman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9378" y="3090842"/>
            <a:ext cx="2691705" cy="129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ctr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= ACGT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= AGT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16439" y="2762229"/>
            <a:ext cx="4078635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Match: +2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Mismatch: -1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Gap penality: -2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89373" y="2691590"/>
            <a:ext cx="4509254" cy="63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7"/>
              </a:lnSpc>
              <a:spcBef>
                <a:spcPct val="0"/>
              </a:spcBef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Si parte da F(0,0) = 0</a:t>
            </a:r>
          </a:p>
        </p:txBody>
      </p:sp>
      <p:graphicFrame>
        <p:nvGraphicFramePr>
          <p:cNvPr id="17" name="Table 17"/>
          <p:cNvGraphicFramePr>
            <a:graphicFrameLocks noGrp="1"/>
          </p:cNvGraphicFramePr>
          <p:nvPr/>
        </p:nvGraphicFramePr>
        <p:xfrm>
          <a:off x="5332685" y="3943536"/>
          <a:ext cx="7622631" cy="5916101"/>
        </p:xfrm>
        <a:graphic>
          <a:graphicData uri="http://schemas.openxmlformats.org/drawingml/2006/table">
            <a:tbl>
              <a:tblPr/>
              <a:tblGrid>
                <a:gridCol w="1524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5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5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5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8693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6342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693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2600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693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6342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5852517" y="5279279"/>
            <a:ext cx="880569" cy="851750"/>
          </a:xfrm>
          <a:custGeom>
            <a:avLst/>
            <a:gdLst/>
            <a:ahLst/>
            <a:cxnLst/>
            <a:rect l="l" t="t" r="r" b="b"/>
            <a:pathLst>
              <a:path w="880569" h="851750">
                <a:moveTo>
                  <a:pt x="0" y="0"/>
                </a:moveTo>
                <a:lnTo>
                  <a:pt x="880568" y="0"/>
                </a:lnTo>
                <a:lnTo>
                  <a:pt x="880568" y="851751"/>
                </a:lnTo>
                <a:lnTo>
                  <a:pt x="0" y="851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2780742">
            <a:off x="-1787124" y="-168975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2780742">
            <a:off x="13480660" y="7751979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7233776">
            <a:off x="-273808" y="8714197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2780742">
            <a:off x="14716501" y="-168975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rot="1661732">
            <a:off x="588360" y="7965363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5" y="0"/>
                </a:lnTo>
                <a:lnTo>
                  <a:pt x="1631685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-499172">
            <a:off x="15476609" y="-699812"/>
            <a:ext cx="1990881" cy="3674445"/>
          </a:xfrm>
          <a:custGeom>
            <a:avLst/>
            <a:gdLst/>
            <a:ahLst/>
            <a:cxnLst/>
            <a:rect l="l" t="t" r="r" b="b"/>
            <a:pathLst>
              <a:path w="1990881" h="3674445">
                <a:moveTo>
                  <a:pt x="0" y="0"/>
                </a:moveTo>
                <a:lnTo>
                  <a:pt x="1990881" y="0"/>
                </a:lnTo>
                <a:lnTo>
                  <a:pt x="1990881" y="3674446"/>
                </a:lnTo>
                <a:lnTo>
                  <a:pt x="0" y="367444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974558" y="3830034"/>
            <a:ext cx="4744609" cy="3729356"/>
            <a:chOff x="0" y="0"/>
            <a:chExt cx="6326145" cy="497247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326145" cy="4972474"/>
              <a:chOff x="0" y="0"/>
              <a:chExt cx="1713756" cy="134704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713756" cy="1347046"/>
              </a:xfrm>
              <a:custGeom>
                <a:avLst/>
                <a:gdLst/>
                <a:ahLst/>
                <a:cxnLst/>
                <a:rect l="l" t="t" r="r" b="b"/>
                <a:pathLst>
                  <a:path w="1713756" h="1347046">
                    <a:moveTo>
                      <a:pt x="81483" y="0"/>
                    </a:moveTo>
                    <a:lnTo>
                      <a:pt x="1632273" y="0"/>
                    </a:lnTo>
                    <a:cubicBezTo>
                      <a:pt x="1653884" y="0"/>
                      <a:pt x="1674610" y="8585"/>
                      <a:pt x="1689891" y="23866"/>
                    </a:cubicBezTo>
                    <a:cubicBezTo>
                      <a:pt x="1705172" y="39147"/>
                      <a:pt x="1713756" y="59872"/>
                      <a:pt x="1713756" y="81483"/>
                    </a:cubicBezTo>
                    <a:lnTo>
                      <a:pt x="1713756" y="1265563"/>
                    </a:lnTo>
                    <a:cubicBezTo>
                      <a:pt x="1713756" y="1287174"/>
                      <a:pt x="1705172" y="1307899"/>
                      <a:pt x="1689891" y="1323180"/>
                    </a:cubicBezTo>
                    <a:cubicBezTo>
                      <a:pt x="1674610" y="1338461"/>
                      <a:pt x="1653884" y="1347046"/>
                      <a:pt x="1632273" y="1347046"/>
                    </a:cubicBezTo>
                    <a:lnTo>
                      <a:pt x="81483" y="1347046"/>
                    </a:lnTo>
                    <a:cubicBezTo>
                      <a:pt x="59872" y="1347046"/>
                      <a:pt x="39147" y="1338461"/>
                      <a:pt x="23866" y="1323180"/>
                    </a:cubicBezTo>
                    <a:cubicBezTo>
                      <a:pt x="8585" y="1307899"/>
                      <a:pt x="0" y="1287174"/>
                      <a:pt x="0" y="1265563"/>
                    </a:cubicBezTo>
                    <a:lnTo>
                      <a:pt x="0" y="81483"/>
                    </a:lnTo>
                    <a:cubicBezTo>
                      <a:pt x="0" y="59872"/>
                      <a:pt x="8585" y="39147"/>
                      <a:pt x="23866" y="23866"/>
                    </a:cubicBezTo>
                    <a:cubicBezTo>
                      <a:pt x="39147" y="8585"/>
                      <a:pt x="59872" y="0"/>
                      <a:pt x="81483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133350"/>
                <a:ext cx="1713756" cy="1480396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500670" y="771722"/>
              <a:ext cx="5324806" cy="3357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Confrontare sequenze biologiche (DNA, RNA, proteine)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165887" y="262873"/>
            <a:ext cx="11567117" cy="2066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Perché è fondamentale l'allineamento delle sequenze?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733085" y="3851230"/>
            <a:ext cx="4717793" cy="3729045"/>
            <a:chOff x="0" y="0"/>
            <a:chExt cx="6290390" cy="4972059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290390" cy="4972059"/>
              <a:chOff x="0" y="0"/>
              <a:chExt cx="1713756" cy="13545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713756" cy="1354590"/>
              </a:xfrm>
              <a:custGeom>
                <a:avLst/>
                <a:gdLst/>
                <a:ahLst/>
                <a:cxnLst/>
                <a:rect l="l" t="t" r="r" b="b"/>
                <a:pathLst>
                  <a:path w="1713756" h="1354590">
                    <a:moveTo>
                      <a:pt x="81483" y="0"/>
                    </a:moveTo>
                    <a:lnTo>
                      <a:pt x="1632273" y="0"/>
                    </a:lnTo>
                    <a:cubicBezTo>
                      <a:pt x="1653884" y="0"/>
                      <a:pt x="1674610" y="8585"/>
                      <a:pt x="1689891" y="23866"/>
                    </a:cubicBezTo>
                    <a:cubicBezTo>
                      <a:pt x="1705172" y="39147"/>
                      <a:pt x="1713756" y="59872"/>
                      <a:pt x="1713756" y="81483"/>
                    </a:cubicBezTo>
                    <a:lnTo>
                      <a:pt x="1713756" y="1273107"/>
                    </a:lnTo>
                    <a:cubicBezTo>
                      <a:pt x="1713756" y="1294717"/>
                      <a:pt x="1705172" y="1315443"/>
                      <a:pt x="1689891" y="1330724"/>
                    </a:cubicBezTo>
                    <a:cubicBezTo>
                      <a:pt x="1674610" y="1346005"/>
                      <a:pt x="1653884" y="1354590"/>
                      <a:pt x="1632273" y="1354590"/>
                    </a:cubicBezTo>
                    <a:lnTo>
                      <a:pt x="81483" y="1354590"/>
                    </a:lnTo>
                    <a:cubicBezTo>
                      <a:pt x="59872" y="1354590"/>
                      <a:pt x="39147" y="1346005"/>
                      <a:pt x="23866" y="1330724"/>
                    </a:cubicBezTo>
                    <a:cubicBezTo>
                      <a:pt x="8585" y="1315443"/>
                      <a:pt x="0" y="1294717"/>
                      <a:pt x="0" y="1273107"/>
                    </a:cubicBezTo>
                    <a:lnTo>
                      <a:pt x="0" y="81483"/>
                    </a:lnTo>
                    <a:cubicBezTo>
                      <a:pt x="0" y="59872"/>
                      <a:pt x="8585" y="39147"/>
                      <a:pt x="23866" y="23866"/>
                    </a:cubicBezTo>
                    <a:cubicBezTo>
                      <a:pt x="39147" y="8585"/>
                      <a:pt x="59872" y="0"/>
                      <a:pt x="81483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133350"/>
                <a:ext cx="1713756" cy="148794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97840" y="766930"/>
              <a:ext cx="5294711" cy="33670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8"/>
                </a:lnSpc>
              </a:pPr>
              <a:r>
                <a:rPr lang="en-US" sz="35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Identificare somiglianze e differenze a livello genetico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835246">
            <a:off x="-2350122" y="-133830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233776">
            <a:off x="-672409" y="8734289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56458">
            <a:off x="15112642" y="-200513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212857" y="-35478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3288018">
            <a:off x="16932016" y="78185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7"/>
                </a:lnTo>
                <a:lnTo>
                  <a:pt x="0" y="27036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5099783" y="1143267"/>
            <a:ext cx="8115300" cy="1013187"/>
            <a:chOff x="0" y="0"/>
            <a:chExt cx="10820400" cy="135091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Costruzione Matrice di Costo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48642" y="190154"/>
            <a:ext cx="11590715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Smith-Waterman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9378" y="3090842"/>
            <a:ext cx="2691705" cy="129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ctr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= ACGT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= AGT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16439" y="2762229"/>
            <a:ext cx="4078635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Match: +2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Mismatch: -1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Gap penality: -2</a:t>
            </a:r>
          </a:p>
        </p:txBody>
      </p: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5332685" y="3943536"/>
          <a:ext cx="7622631" cy="5916101"/>
        </p:xfrm>
        <a:graphic>
          <a:graphicData uri="http://schemas.openxmlformats.org/drawingml/2006/table">
            <a:tbl>
              <a:tblPr/>
              <a:tblGrid>
                <a:gridCol w="1524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5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5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5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8693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6342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3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3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3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693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3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2600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13AB25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693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3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6342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3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TextBox 17"/>
          <p:cNvSpPr txBox="1"/>
          <p:nvPr/>
        </p:nvSpPr>
        <p:spPr>
          <a:xfrm>
            <a:off x="5086350" y="2364085"/>
            <a:ext cx="8115300" cy="129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7"/>
              </a:lnSpc>
              <a:spcBef>
                <a:spcPct val="0"/>
              </a:spcBef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applichiamo la relazione di ricorrenza azzerando i valori negativi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835246">
            <a:off x="-2350122" y="-133830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233776">
            <a:off x="-672409" y="8734289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56458">
            <a:off x="15112642" y="-200513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212857" y="-35478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3288018">
            <a:off x="16932016" y="78185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7"/>
                </a:lnTo>
                <a:lnTo>
                  <a:pt x="0" y="27036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5099783" y="1143267"/>
            <a:ext cx="8115300" cy="1013187"/>
            <a:chOff x="0" y="0"/>
            <a:chExt cx="10820400" cy="135091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Costruzione Matrice di Costo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48642" y="190154"/>
            <a:ext cx="11590715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Smith-Waterman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9378" y="3090842"/>
            <a:ext cx="2691705" cy="129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ctr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= ACGT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= AGT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16439" y="2762229"/>
            <a:ext cx="4078635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Match: +2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Mismatch: -1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Gap penality: -2</a:t>
            </a:r>
          </a:p>
        </p:txBody>
      </p: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5332685" y="3943536"/>
          <a:ext cx="7622631" cy="5916101"/>
        </p:xfrm>
        <a:graphic>
          <a:graphicData uri="http://schemas.openxmlformats.org/drawingml/2006/table">
            <a:tbl>
              <a:tblPr/>
              <a:tblGrid>
                <a:gridCol w="1524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5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5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5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8693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6342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693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13AB25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2600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693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6342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TextBox 17"/>
          <p:cNvSpPr txBox="1"/>
          <p:nvPr/>
        </p:nvSpPr>
        <p:spPr>
          <a:xfrm>
            <a:off x="5086350" y="2731542"/>
            <a:ext cx="8115300" cy="63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7"/>
              </a:lnSpc>
              <a:spcBef>
                <a:spcPct val="0"/>
              </a:spcBef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Calcoliamo F(1,1)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835246">
            <a:off x="-2350122" y="-133830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233776">
            <a:off x="-672409" y="8734289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56458">
            <a:off x="15112642" y="-200513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212857" y="-35478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3288018">
            <a:off x="16932016" y="78185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7"/>
                </a:lnTo>
                <a:lnTo>
                  <a:pt x="0" y="27036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5099783" y="1143267"/>
            <a:ext cx="8115300" cy="1013187"/>
            <a:chOff x="0" y="0"/>
            <a:chExt cx="10820400" cy="135091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Costruzione Matrice di Costo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48642" y="190154"/>
            <a:ext cx="11590715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Smith-Waterman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99457" y="2692697"/>
            <a:ext cx="7115952" cy="63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7"/>
              </a:lnSpc>
              <a:spcBef>
                <a:spcPct val="0"/>
              </a:spcBef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Completiamo la matrice di costo</a:t>
            </a:r>
          </a:p>
        </p:txBody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5332685" y="3943536"/>
          <a:ext cx="7622631" cy="5907209"/>
        </p:xfrm>
        <a:graphic>
          <a:graphicData uri="http://schemas.openxmlformats.org/drawingml/2006/table">
            <a:tbl>
              <a:tblPr/>
              <a:tblGrid>
                <a:gridCol w="1524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5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5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5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872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66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66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4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4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288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4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4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4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72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4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4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4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66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4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4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69A463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TextBox 16"/>
          <p:cNvSpPr txBox="1"/>
          <p:nvPr/>
        </p:nvSpPr>
        <p:spPr>
          <a:xfrm>
            <a:off x="1369378" y="3090842"/>
            <a:ext cx="2691705" cy="129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ctr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= ACGT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= AGT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16439" y="2762229"/>
            <a:ext cx="4078635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Match: +2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Mismatch: -1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Gap penality: -2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835246">
            <a:off x="-2350122" y="-133830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233776">
            <a:off x="-672409" y="8734289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56458">
            <a:off x="15112642" y="-200513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212857" y="-35478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3288018">
            <a:off x="16932016" y="78185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7"/>
                </a:lnTo>
                <a:lnTo>
                  <a:pt x="0" y="27036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1966256" y="2082236"/>
            <a:ext cx="14355488" cy="168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Il miglior allineamento si ottiene risalendo la matrice partendo dal valore massimo e trovando il percorso con il punteggio totale più alto fino ad arrivare ad una cella F(i,j) = 0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24459" y="50258"/>
            <a:ext cx="9839081" cy="191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1"/>
              </a:lnSpc>
            </a:pPr>
            <a:r>
              <a:rPr lang="en-US" sz="5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Backtracking per allineamento ottimale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332685" y="3943536"/>
          <a:ext cx="7622631" cy="5907209"/>
        </p:xfrm>
        <a:graphic>
          <a:graphicData uri="http://schemas.openxmlformats.org/drawingml/2006/table">
            <a:tbl>
              <a:tblPr/>
              <a:tblGrid>
                <a:gridCol w="1524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5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5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5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872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66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66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288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72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66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835246">
            <a:off x="-2350122" y="-133830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233776">
            <a:off x="-672409" y="8734289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56458">
            <a:off x="15112642" y="-200513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212857" y="-35478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3288018">
            <a:off x="16932016" y="78185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7"/>
                </a:lnTo>
                <a:lnTo>
                  <a:pt x="0" y="27036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4224459" y="50258"/>
            <a:ext cx="9839081" cy="191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1"/>
              </a:lnSpc>
            </a:pPr>
            <a:r>
              <a:rPr lang="en-US" sz="5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Backtracking per allineamento ottimale</a:t>
            </a:r>
          </a:p>
        </p:txBody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5332685" y="3943536"/>
          <a:ext cx="7622631" cy="5907209"/>
        </p:xfrm>
        <a:graphic>
          <a:graphicData uri="http://schemas.openxmlformats.org/drawingml/2006/table">
            <a:tbl>
              <a:tblPr/>
              <a:tblGrid>
                <a:gridCol w="1524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5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5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5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872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66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66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288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72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66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AutoShape 10"/>
          <p:cNvSpPr/>
          <p:nvPr/>
        </p:nvSpPr>
        <p:spPr>
          <a:xfrm flipH="1" flipV="1">
            <a:off x="9063873" y="7296664"/>
            <a:ext cx="3293441" cy="2192310"/>
          </a:xfrm>
          <a:prstGeom prst="line">
            <a:avLst/>
          </a:prstGeom>
          <a:ln w="238125" cap="rnd">
            <a:solidFill>
              <a:srgbClr val="13AB25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1966256" y="2082236"/>
            <a:ext cx="14355488" cy="168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Il miglior allineamento si ottiene risalendo la matrice partendo dal valore massimo e trovando il percorso con il punteggio totale più alto fino ad arrivare ad una cella F(i,j) = 0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835246">
            <a:off x="-2350122" y="-133830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233776">
            <a:off x="-672409" y="8734289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56458">
            <a:off x="15112642" y="-200513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212857" y="-35478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3288018">
            <a:off x="16932016" y="78185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7"/>
                </a:lnTo>
                <a:lnTo>
                  <a:pt x="0" y="27036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5086350" y="1143267"/>
            <a:ext cx="8115300" cy="1013187"/>
            <a:chOff x="0" y="0"/>
            <a:chExt cx="10820400" cy="135091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Calcolo soluzione ottima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48642" y="190154"/>
            <a:ext cx="11590715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Smith-Waterman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01650" y="2691590"/>
            <a:ext cx="5086350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7"/>
              </a:lnSpc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Allineamento Parziale: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= T</a:t>
            </a:r>
          </a:p>
          <a:p>
            <a:pPr marL="807747" lvl="1" indent="-403873" algn="l">
              <a:lnSpc>
                <a:spcPts val="5237"/>
              </a:lnSpc>
              <a:spcBef>
                <a:spcPct val="0"/>
              </a:spcBef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= T</a:t>
            </a:r>
          </a:p>
        </p:txBody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5332685" y="3943536"/>
          <a:ext cx="7622631" cy="5907209"/>
        </p:xfrm>
        <a:graphic>
          <a:graphicData uri="http://schemas.openxmlformats.org/drawingml/2006/table">
            <a:tbl>
              <a:tblPr/>
              <a:tblGrid>
                <a:gridCol w="1524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5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5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5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872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66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66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288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72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66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Freeform 16"/>
          <p:cNvSpPr/>
          <p:nvPr/>
        </p:nvSpPr>
        <p:spPr>
          <a:xfrm rot="513272">
            <a:off x="11442314" y="8888870"/>
            <a:ext cx="1650251" cy="967460"/>
          </a:xfrm>
          <a:custGeom>
            <a:avLst/>
            <a:gdLst/>
            <a:ahLst/>
            <a:cxnLst/>
            <a:rect l="l" t="t" r="r" b="b"/>
            <a:pathLst>
              <a:path w="1650251" h="967460">
                <a:moveTo>
                  <a:pt x="0" y="0"/>
                </a:moveTo>
                <a:lnTo>
                  <a:pt x="1650251" y="0"/>
                </a:lnTo>
                <a:lnTo>
                  <a:pt x="1650251" y="967460"/>
                </a:lnTo>
                <a:lnTo>
                  <a:pt x="0" y="9674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TextBox 17"/>
          <p:cNvSpPr txBox="1"/>
          <p:nvPr/>
        </p:nvSpPr>
        <p:spPr>
          <a:xfrm>
            <a:off x="1369378" y="3090842"/>
            <a:ext cx="2691705" cy="129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ctr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= ACGT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= AGT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70884" y="2692697"/>
            <a:ext cx="4668887" cy="63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7"/>
              </a:lnSpc>
              <a:spcBef>
                <a:spcPct val="0"/>
              </a:spcBef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Partiamo da F(4,3) = 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201650" y="5882618"/>
            <a:ext cx="4078635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Match: +2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Mismatch: -1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Gap penality: -2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835246">
            <a:off x="-2350122" y="-133830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233776">
            <a:off x="-672409" y="8734289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56458">
            <a:off x="15112642" y="-200513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212857" y="-35478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3288018">
            <a:off x="16932016" y="78185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7"/>
                </a:lnTo>
                <a:lnTo>
                  <a:pt x="0" y="27036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5086350" y="1143267"/>
            <a:ext cx="8115300" cy="1013187"/>
            <a:chOff x="0" y="0"/>
            <a:chExt cx="10820400" cy="135091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Calcolo soluzione ottima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48642" y="190154"/>
            <a:ext cx="11590715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Smith-Waterman</a:t>
            </a:r>
          </a:p>
        </p:txBody>
      </p:sp>
      <p:graphicFrame>
        <p:nvGraphicFramePr>
          <p:cNvPr id="14" name="Table 14"/>
          <p:cNvGraphicFramePr>
            <a:graphicFrameLocks noGrp="1"/>
          </p:cNvGraphicFramePr>
          <p:nvPr/>
        </p:nvGraphicFramePr>
        <p:xfrm>
          <a:off x="5332685" y="3943536"/>
          <a:ext cx="7622631" cy="5907209"/>
        </p:xfrm>
        <a:graphic>
          <a:graphicData uri="http://schemas.openxmlformats.org/drawingml/2006/table">
            <a:tbl>
              <a:tblPr/>
              <a:tblGrid>
                <a:gridCol w="1524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5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5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5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872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66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66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288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72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66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Freeform 15"/>
          <p:cNvSpPr/>
          <p:nvPr/>
        </p:nvSpPr>
        <p:spPr>
          <a:xfrm rot="513272">
            <a:off x="11442314" y="8888870"/>
            <a:ext cx="1650251" cy="967460"/>
          </a:xfrm>
          <a:custGeom>
            <a:avLst/>
            <a:gdLst/>
            <a:ahLst/>
            <a:cxnLst/>
            <a:rect l="l" t="t" r="r" b="b"/>
            <a:pathLst>
              <a:path w="1650251" h="967460">
                <a:moveTo>
                  <a:pt x="0" y="0"/>
                </a:moveTo>
                <a:lnTo>
                  <a:pt x="1650251" y="0"/>
                </a:lnTo>
                <a:lnTo>
                  <a:pt x="1650251" y="967460"/>
                </a:lnTo>
                <a:lnTo>
                  <a:pt x="0" y="9674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TextBox 16"/>
          <p:cNvSpPr txBox="1"/>
          <p:nvPr/>
        </p:nvSpPr>
        <p:spPr>
          <a:xfrm>
            <a:off x="1369378" y="3090842"/>
            <a:ext cx="2691705" cy="129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ctr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= ACGT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= AGT</a:t>
            </a:r>
          </a:p>
        </p:txBody>
      </p:sp>
      <p:sp>
        <p:nvSpPr>
          <p:cNvPr id="17" name="Freeform 17"/>
          <p:cNvSpPr/>
          <p:nvPr/>
        </p:nvSpPr>
        <p:spPr>
          <a:xfrm rot="513272">
            <a:off x="9894488" y="7893707"/>
            <a:ext cx="1650251" cy="967460"/>
          </a:xfrm>
          <a:custGeom>
            <a:avLst/>
            <a:gdLst/>
            <a:ahLst/>
            <a:cxnLst/>
            <a:rect l="l" t="t" r="r" b="b"/>
            <a:pathLst>
              <a:path w="1650251" h="967460">
                <a:moveTo>
                  <a:pt x="0" y="0"/>
                </a:moveTo>
                <a:lnTo>
                  <a:pt x="1650251" y="0"/>
                </a:lnTo>
                <a:lnTo>
                  <a:pt x="1650251" y="967459"/>
                </a:lnTo>
                <a:lnTo>
                  <a:pt x="0" y="9674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TextBox 18"/>
          <p:cNvSpPr txBox="1"/>
          <p:nvPr/>
        </p:nvSpPr>
        <p:spPr>
          <a:xfrm>
            <a:off x="13201650" y="2691590"/>
            <a:ext cx="5086350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7"/>
              </a:lnSpc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Allineamento Parziale: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= GT</a:t>
            </a:r>
          </a:p>
          <a:p>
            <a:pPr marL="807747" lvl="1" indent="-403873" algn="l">
              <a:lnSpc>
                <a:spcPts val="5237"/>
              </a:lnSpc>
              <a:spcBef>
                <a:spcPct val="0"/>
              </a:spcBef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= GT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65304" y="2691590"/>
            <a:ext cx="5557391" cy="63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7"/>
              </a:lnSpc>
              <a:spcBef>
                <a:spcPct val="0"/>
              </a:spcBef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Consideriamo ora F(3,2) = 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01650" y="5882618"/>
            <a:ext cx="4078635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Match: +2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Mismatch: -1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Gap penality: -2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835246">
            <a:off x="-2350122" y="-133830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233776">
            <a:off x="-672409" y="8734289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56458">
            <a:off x="15112642" y="-200513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212857" y="-35478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3288018">
            <a:off x="16932016" y="78185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7"/>
                </a:lnTo>
                <a:lnTo>
                  <a:pt x="0" y="27036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5086350" y="1143267"/>
            <a:ext cx="8115300" cy="1013187"/>
            <a:chOff x="0" y="0"/>
            <a:chExt cx="10820400" cy="135091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Calcolo soluzione ottima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48642" y="190154"/>
            <a:ext cx="11590715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Smith-Waterman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01650" y="2691590"/>
            <a:ext cx="5086350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7"/>
              </a:lnSpc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Allineamento Totale: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= GT</a:t>
            </a:r>
          </a:p>
          <a:p>
            <a:pPr marL="807747" lvl="1" indent="-403873" algn="l">
              <a:lnSpc>
                <a:spcPts val="5237"/>
              </a:lnSpc>
              <a:spcBef>
                <a:spcPct val="0"/>
              </a:spcBef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= GT</a:t>
            </a:r>
          </a:p>
        </p:txBody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5332685" y="3943536"/>
          <a:ext cx="7622631" cy="5907209"/>
        </p:xfrm>
        <a:graphic>
          <a:graphicData uri="http://schemas.openxmlformats.org/drawingml/2006/table">
            <a:tbl>
              <a:tblPr/>
              <a:tblGrid>
                <a:gridCol w="1524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5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5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5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872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66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66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288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72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662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Freeform 16"/>
          <p:cNvSpPr/>
          <p:nvPr/>
        </p:nvSpPr>
        <p:spPr>
          <a:xfrm rot="513272">
            <a:off x="11442314" y="8888870"/>
            <a:ext cx="1650251" cy="967460"/>
          </a:xfrm>
          <a:custGeom>
            <a:avLst/>
            <a:gdLst/>
            <a:ahLst/>
            <a:cxnLst/>
            <a:rect l="l" t="t" r="r" b="b"/>
            <a:pathLst>
              <a:path w="1650251" h="967460">
                <a:moveTo>
                  <a:pt x="0" y="0"/>
                </a:moveTo>
                <a:lnTo>
                  <a:pt x="1650251" y="0"/>
                </a:lnTo>
                <a:lnTo>
                  <a:pt x="1650251" y="967460"/>
                </a:lnTo>
                <a:lnTo>
                  <a:pt x="0" y="9674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Freeform 17"/>
          <p:cNvSpPr/>
          <p:nvPr/>
        </p:nvSpPr>
        <p:spPr>
          <a:xfrm rot="513272">
            <a:off x="9894488" y="7893707"/>
            <a:ext cx="1650251" cy="967460"/>
          </a:xfrm>
          <a:custGeom>
            <a:avLst/>
            <a:gdLst/>
            <a:ahLst/>
            <a:cxnLst/>
            <a:rect l="l" t="t" r="r" b="b"/>
            <a:pathLst>
              <a:path w="1650251" h="967460">
                <a:moveTo>
                  <a:pt x="0" y="0"/>
                </a:moveTo>
                <a:lnTo>
                  <a:pt x="1650251" y="0"/>
                </a:lnTo>
                <a:lnTo>
                  <a:pt x="1650251" y="967459"/>
                </a:lnTo>
                <a:lnTo>
                  <a:pt x="0" y="9674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Freeform 18"/>
          <p:cNvSpPr/>
          <p:nvPr/>
        </p:nvSpPr>
        <p:spPr>
          <a:xfrm rot="513272">
            <a:off x="8356975" y="6858534"/>
            <a:ext cx="1650251" cy="967460"/>
          </a:xfrm>
          <a:custGeom>
            <a:avLst/>
            <a:gdLst/>
            <a:ahLst/>
            <a:cxnLst/>
            <a:rect l="l" t="t" r="r" b="b"/>
            <a:pathLst>
              <a:path w="1650251" h="967460">
                <a:moveTo>
                  <a:pt x="0" y="0"/>
                </a:moveTo>
                <a:lnTo>
                  <a:pt x="1650250" y="0"/>
                </a:lnTo>
                <a:lnTo>
                  <a:pt x="1650250" y="967460"/>
                </a:lnTo>
                <a:lnTo>
                  <a:pt x="0" y="9674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TextBox 19"/>
          <p:cNvSpPr txBox="1"/>
          <p:nvPr/>
        </p:nvSpPr>
        <p:spPr>
          <a:xfrm>
            <a:off x="1369378" y="3090842"/>
            <a:ext cx="2691705" cy="129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ctr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= ACGT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= AGT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01650" y="5882618"/>
            <a:ext cx="4078635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Match: +2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Mismatch: -1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Gap penality: -2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74830" y="2364085"/>
            <a:ext cx="5332685" cy="129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7"/>
              </a:lnSpc>
              <a:spcBef>
                <a:spcPct val="0"/>
              </a:spcBef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In questo caso, F(2,1) = 0, quindi l’algoritmo termina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835246">
            <a:off x="-2350122" y="-133830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233776">
            <a:off x="-672409" y="8734289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4137198" y="-1669413"/>
            <a:ext cx="3603935" cy="12545344"/>
          </a:xfrm>
          <a:custGeom>
            <a:avLst/>
            <a:gdLst/>
            <a:ahLst/>
            <a:cxnLst/>
            <a:rect l="l" t="t" r="r" b="b"/>
            <a:pathLst>
              <a:path w="3603935" h="12545344">
                <a:moveTo>
                  <a:pt x="0" y="0"/>
                </a:moveTo>
                <a:lnTo>
                  <a:pt x="3603935" y="0"/>
                </a:lnTo>
                <a:lnTo>
                  <a:pt x="3603935" y="12545343"/>
                </a:lnTo>
                <a:lnTo>
                  <a:pt x="0" y="125453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4156458">
            <a:off x="15112642" y="-200513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9845284">
            <a:off x="212857" y="-35478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rot="-3288018">
            <a:off x="16932016" y="78185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7"/>
                </a:lnTo>
                <a:lnTo>
                  <a:pt x="0" y="27036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9" name="Group 9"/>
          <p:cNvGrpSpPr/>
          <p:nvPr/>
        </p:nvGrpSpPr>
        <p:grpSpPr>
          <a:xfrm>
            <a:off x="9144000" y="4096665"/>
            <a:ext cx="8115300" cy="1013187"/>
            <a:chOff x="0" y="0"/>
            <a:chExt cx="10820400" cy="135091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E26F6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Approccio Divide-et-Impera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701087" y="1896094"/>
            <a:ext cx="7001125" cy="1943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Hirschberg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144000" y="5571840"/>
            <a:ext cx="8115300" cy="1013187"/>
            <a:chOff x="0" y="0"/>
            <a:chExt cx="10820400" cy="135091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161925"/>
                <a:ext cx="2870132" cy="520258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1) Divide-et-Impera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144000" y="7051753"/>
            <a:ext cx="8115300" cy="1013187"/>
            <a:chOff x="0" y="0"/>
            <a:chExt cx="10820400" cy="135091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2) Costruzione Matrice di costo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144000" y="8531665"/>
            <a:ext cx="8115300" cy="1013187"/>
            <a:chOff x="0" y="0"/>
            <a:chExt cx="10820400" cy="135091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3) Calcolo soluzione ottima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6498027">
            <a:off x="-1592178" y="8228057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641280">
            <a:off x="15037881" y="7200900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3998496" y="-39009"/>
            <a:ext cx="10291007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Hirschberg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07532" y="2723627"/>
            <a:ext cx="10858102" cy="1757684"/>
            <a:chOff x="0" y="0"/>
            <a:chExt cx="14477470" cy="234357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4477470" cy="2343579"/>
              <a:chOff x="0" y="0"/>
              <a:chExt cx="8671910" cy="140378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671909" cy="1403789"/>
              </a:xfrm>
              <a:custGeom>
                <a:avLst/>
                <a:gdLst/>
                <a:ahLst/>
                <a:cxnLst/>
                <a:rect l="l" t="t" r="r" b="b"/>
                <a:pathLst>
                  <a:path w="8671909" h="1403789">
                    <a:moveTo>
                      <a:pt x="16103" y="0"/>
                    </a:moveTo>
                    <a:lnTo>
                      <a:pt x="8655807" y="0"/>
                    </a:lnTo>
                    <a:cubicBezTo>
                      <a:pt x="8660078" y="0"/>
                      <a:pt x="8664173" y="1697"/>
                      <a:pt x="8667193" y="4716"/>
                    </a:cubicBezTo>
                    <a:cubicBezTo>
                      <a:pt x="8670213" y="7736"/>
                      <a:pt x="8671909" y="11832"/>
                      <a:pt x="8671909" y="16103"/>
                    </a:cubicBezTo>
                    <a:lnTo>
                      <a:pt x="8671909" y="1387686"/>
                    </a:lnTo>
                    <a:cubicBezTo>
                      <a:pt x="8671909" y="1396579"/>
                      <a:pt x="8664700" y="1403789"/>
                      <a:pt x="8655807" y="1403789"/>
                    </a:cubicBezTo>
                    <a:lnTo>
                      <a:pt x="16103" y="1403789"/>
                    </a:lnTo>
                    <a:cubicBezTo>
                      <a:pt x="11832" y="1403789"/>
                      <a:pt x="7736" y="1402092"/>
                      <a:pt x="4716" y="1399072"/>
                    </a:cubicBezTo>
                    <a:cubicBezTo>
                      <a:pt x="1697" y="1396052"/>
                      <a:pt x="0" y="1391957"/>
                      <a:pt x="0" y="1387686"/>
                    </a:cubicBezTo>
                    <a:lnTo>
                      <a:pt x="0" y="16103"/>
                    </a:lnTo>
                    <a:cubicBezTo>
                      <a:pt x="0" y="11832"/>
                      <a:pt x="1697" y="7736"/>
                      <a:pt x="4716" y="4716"/>
                    </a:cubicBezTo>
                    <a:cubicBezTo>
                      <a:pt x="7736" y="1697"/>
                      <a:pt x="11832" y="0"/>
                      <a:pt x="16103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123825"/>
                <a:ext cx="8671910" cy="1527614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316815" y="35297"/>
              <a:ext cx="13863057" cy="2187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78"/>
                </a:lnSpc>
              </a:pPr>
              <a:r>
                <a:rPr lang="en-US" sz="484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Scopo : Offre un approccio ottimizzato per l’allineamento di sequenze 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5852517" y="5279279"/>
            <a:ext cx="880569" cy="851750"/>
          </a:xfrm>
          <a:custGeom>
            <a:avLst/>
            <a:gdLst/>
            <a:ahLst/>
            <a:cxnLst/>
            <a:rect l="l" t="t" r="r" b="b"/>
            <a:pathLst>
              <a:path w="880569" h="851750">
                <a:moveTo>
                  <a:pt x="0" y="0"/>
                </a:moveTo>
                <a:lnTo>
                  <a:pt x="880568" y="0"/>
                </a:lnTo>
                <a:lnTo>
                  <a:pt x="880568" y="851751"/>
                </a:lnTo>
                <a:lnTo>
                  <a:pt x="0" y="851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1584228" y="5279279"/>
            <a:ext cx="880569" cy="851750"/>
          </a:xfrm>
          <a:custGeom>
            <a:avLst/>
            <a:gdLst/>
            <a:ahLst/>
            <a:cxnLst/>
            <a:rect l="l" t="t" r="r" b="b"/>
            <a:pathLst>
              <a:path w="880569" h="851750">
                <a:moveTo>
                  <a:pt x="0" y="0"/>
                </a:moveTo>
                <a:lnTo>
                  <a:pt x="880569" y="0"/>
                </a:lnTo>
                <a:lnTo>
                  <a:pt x="880569" y="851751"/>
                </a:lnTo>
                <a:lnTo>
                  <a:pt x="0" y="8517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2780742">
            <a:off x="-1787124" y="-168975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2780742">
            <a:off x="13480660" y="7751979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7233776">
            <a:off x="-273808" y="8714197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rot="2780742">
            <a:off x="14716501" y="-1689752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1661732">
            <a:off x="588360" y="7965363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5" y="0"/>
                </a:lnTo>
                <a:lnTo>
                  <a:pt x="1631685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-499172">
            <a:off x="15476609" y="-699812"/>
            <a:ext cx="1990881" cy="3674445"/>
          </a:xfrm>
          <a:custGeom>
            <a:avLst/>
            <a:gdLst/>
            <a:ahLst/>
            <a:cxnLst/>
            <a:rect l="l" t="t" r="r" b="b"/>
            <a:pathLst>
              <a:path w="1990881" h="3674445">
                <a:moveTo>
                  <a:pt x="0" y="0"/>
                </a:moveTo>
                <a:lnTo>
                  <a:pt x="1990881" y="0"/>
                </a:lnTo>
                <a:lnTo>
                  <a:pt x="1990881" y="3674446"/>
                </a:lnTo>
                <a:lnTo>
                  <a:pt x="0" y="367444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1" name="Group 11"/>
          <p:cNvGrpSpPr/>
          <p:nvPr/>
        </p:nvGrpSpPr>
        <p:grpSpPr>
          <a:xfrm>
            <a:off x="974558" y="3830034"/>
            <a:ext cx="4744609" cy="3729356"/>
            <a:chOff x="0" y="0"/>
            <a:chExt cx="6326145" cy="497247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326145" cy="4972474"/>
              <a:chOff x="0" y="0"/>
              <a:chExt cx="1713756" cy="134704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713756" cy="1347046"/>
              </a:xfrm>
              <a:custGeom>
                <a:avLst/>
                <a:gdLst/>
                <a:ahLst/>
                <a:cxnLst/>
                <a:rect l="l" t="t" r="r" b="b"/>
                <a:pathLst>
                  <a:path w="1713756" h="1347046">
                    <a:moveTo>
                      <a:pt x="81483" y="0"/>
                    </a:moveTo>
                    <a:lnTo>
                      <a:pt x="1632273" y="0"/>
                    </a:lnTo>
                    <a:cubicBezTo>
                      <a:pt x="1653884" y="0"/>
                      <a:pt x="1674610" y="8585"/>
                      <a:pt x="1689891" y="23866"/>
                    </a:cubicBezTo>
                    <a:cubicBezTo>
                      <a:pt x="1705172" y="39147"/>
                      <a:pt x="1713756" y="59872"/>
                      <a:pt x="1713756" y="81483"/>
                    </a:cubicBezTo>
                    <a:lnTo>
                      <a:pt x="1713756" y="1265563"/>
                    </a:lnTo>
                    <a:cubicBezTo>
                      <a:pt x="1713756" y="1287174"/>
                      <a:pt x="1705172" y="1307899"/>
                      <a:pt x="1689891" y="1323180"/>
                    </a:cubicBezTo>
                    <a:cubicBezTo>
                      <a:pt x="1674610" y="1338461"/>
                      <a:pt x="1653884" y="1347046"/>
                      <a:pt x="1632273" y="1347046"/>
                    </a:cubicBezTo>
                    <a:lnTo>
                      <a:pt x="81483" y="1347046"/>
                    </a:lnTo>
                    <a:cubicBezTo>
                      <a:pt x="59872" y="1347046"/>
                      <a:pt x="39147" y="1338461"/>
                      <a:pt x="23866" y="1323180"/>
                    </a:cubicBezTo>
                    <a:cubicBezTo>
                      <a:pt x="8585" y="1307899"/>
                      <a:pt x="0" y="1287174"/>
                      <a:pt x="0" y="1265563"/>
                    </a:cubicBezTo>
                    <a:lnTo>
                      <a:pt x="0" y="81483"/>
                    </a:lnTo>
                    <a:cubicBezTo>
                      <a:pt x="0" y="59872"/>
                      <a:pt x="8585" y="39147"/>
                      <a:pt x="23866" y="23866"/>
                    </a:cubicBezTo>
                    <a:cubicBezTo>
                      <a:pt x="39147" y="8585"/>
                      <a:pt x="59872" y="0"/>
                      <a:pt x="81483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33350"/>
                <a:ext cx="1713756" cy="1480396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500670" y="771722"/>
              <a:ext cx="5324806" cy="3357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Confrontare sequenze biologiche (DNA, RNA, proteine)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598147" y="3984897"/>
            <a:ext cx="5247789" cy="3420811"/>
            <a:chOff x="0" y="0"/>
            <a:chExt cx="6997052" cy="456108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997052" cy="4561081"/>
              <a:chOff x="0" y="0"/>
              <a:chExt cx="1678022" cy="109383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678022" cy="1093831"/>
              </a:xfrm>
              <a:custGeom>
                <a:avLst/>
                <a:gdLst/>
                <a:ahLst/>
                <a:cxnLst/>
                <a:rect l="l" t="t" r="r" b="b"/>
                <a:pathLst>
                  <a:path w="1678022" h="1093831">
                    <a:moveTo>
                      <a:pt x="83218" y="0"/>
                    </a:moveTo>
                    <a:lnTo>
                      <a:pt x="1594804" y="0"/>
                    </a:lnTo>
                    <a:cubicBezTo>
                      <a:pt x="1616875" y="0"/>
                      <a:pt x="1638042" y="8768"/>
                      <a:pt x="1653648" y="24374"/>
                    </a:cubicBezTo>
                    <a:cubicBezTo>
                      <a:pt x="1669255" y="39980"/>
                      <a:pt x="1678022" y="61147"/>
                      <a:pt x="1678022" y="83218"/>
                    </a:cubicBezTo>
                    <a:lnTo>
                      <a:pt x="1678022" y="1010613"/>
                    </a:lnTo>
                    <a:cubicBezTo>
                      <a:pt x="1678022" y="1032684"/>
                      <a:pt x="1669255" y="1053851"/>
                      <a:pt x="1653648" y="1069457"/>
                    </a:cubicBezTo>
                    <a:cubicBezTo>
                      <a:pt x="1638042" y="1085064"/>
                      <a:pt x="1616875" y="1093831"/>
                      <a:pt x="1594804" y="1093831"/>
                    </a:cubicBezTo>
                    <a:lnTo>
                      <a:pt x="83218" y="1093831"/>
                    </a:lnTo>
                    <a:cubicBezTo>
                      <a:pt x="61147" y="1093831"/>
                      <a:pt x="39980" y="1085064"/>
                      <a:pt x="24374" y="1069457"/>
                    </a:cubicBezTo>
                    <a:cubicBezTo>
                      <a:pt x="8768" y="1053851"/>
                      <a:pt x="0" y="1032684"/>
                      <a:pt x="0" y="1010613"/>
                    </a:cubicBezTo>
                    <a:lnTo>
                      <a:pt x="0" y="83218"/>
                    </a:lnTo>
                    <a:cubicBezTo>
                      <a:pt x="0" y="61147"/>
                      <a:pt x="8768" y="39980"/>
                      <a:pt x="24374" y="24374"/>
                    </a:cubicBezTo>
                    <a:cubicBezTo>
                      <a:pt x="39980" y="8768"/>
                      <a:pt x="61147" y="0"/>
                      <a:pt x="83218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133350"/>
                <a:ext cx="1678022" cy="1227181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81472" y="548148"/>
              <a:ext cx="6234108" cy="3388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87"/>
                </a:lnSpc>
              </a:pPr>
              <a:r>
                <a:rPr lang="en-US" sz="3633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Algoritmi Principali:</a:t>
              </a:r>
            </a:p>
            <a:p>
              <a:pPr marL="784512" lvl="1" indent="-392256" algn="l">
                <a:lnSpc>
                  <a:spcPts val="5087"/>
                </a:lnSpc>
                <a:buFont typeface="Arial"/>
                <a:buChar char="•"/>
              </a:pPr>
              <a:r>
                <a:rPr lang="en-US" sz="3633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Needleman-Wunsch</a:t>
              </a:r>
            </a:p>
            <a:p>
              <a:pPr marL="784512" lvl="1" indent="-392256" algn="l">
                <a:lnSpc>
                  <a:spcPts val="5087"/>
                </a:lnSpc>
                <a:buFont typeface="Arial"/>
                <a:buChar char="•"/>
              </a:pPr>
              <a:r>
                <a:rPr lang="en-US" sz="3633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Smith-Waterman</a:t>
              </a:r>
            </a:p>
            <a:p>
              <a:pPr marL="784512" lvl="1" indent="-392256" algn="l">
                <a:lnSpc>
                  <a:spcPts val="5087"/>
                </a:lnSpc>
                <a:buFont typeface="Arial"/>
                <a:buChar char="•"/>
              </a:pPr>
              <a:r>
                <a:rPr lang="en-US" sz="3633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Hirschberg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165887" y="262873"/>
            <a:ext cx="11567117" cy="2066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Perché è fondamentale l'allineamento delle sequenze?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6733085" y="3851230"/>
            <a:ext cx="4717793" cy="3729045"/>
            <a:chOff x="0" y="0"/>
            <a:chExt cx="6290390" cy="4972059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6290390" cy="4972059"/>
              <a:chOff x="0" y="0"/>
              <a:chExt cx="1713756" cy="135459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713756" cy="1354590"/>
              </a:xfrm>
              <a:custGeom>
                <a:avLst/>
                <a:gdLst/>
                <a:ahLst/>
                <a:cxnLst/>
                <a:rect l="l" t="t" r="r" b="b"/>
                <a:pathLst>
                  <a:path w="1713756" h="1354590">
                    <a:moveTo>
                      <a:pt x="81483" y="0"/>
                    </a:moveTo>
                    <a:lnTo>
                      <a:pt x="1632273" y="0"/>
                    </a:lnTo>
                    <a:cubicBezTo>
                      <a:pt x="1653884" y="0"/>
                      <a:pt x="1674610" y="8585"/>
                      <a:pt x="1689891" y="23866"/>
                    </a:cubicBezTo>
                    <a:cubicBezTo>
                      <a:pt x="1705172" y="39147"/>
                      <a:pt x="1713756" y="59872"/>
                      <a:pt x="1713756" y="81483"/>
                    </a:cubicBezTo>
                    <a:lnTo>
                      <a:pt x="1713756" y="1273107"/>
                    </a:lnTo>
                    <a:cubicBezTo>
                      <a:pt x="1713756" y="1294717"/>
                      <a:pt x="1705172" y="1315443"/>
                      <a:pt x="1689891" y="1330724"/>
                    </a:cubicBezTo>
                    <a:cubicBezTo>
                      <a:pt x="1674610" y="1346005"/>
                      <a:pt x="1653884" y="1354590"/>
                      <a:pt x="1632273" y="1354590"/>
                    </a:cubicBezTo>
                    <a:lnTo>
                      <a:pt x="81483" y="1354590"/>
                    </a:lnTo>
                    <a:cubicBezTo>
                      <a:pt x="59872" y="1354590"/>
                      <a:pt x="39147" y="1346005"/>
                      <a:pt x="23866" y="1330724"/>
                    </a:cubicBezTo>
                    <a:cubicBezTo>
                      <a:pt x="8585" y="1315443"/>
                      <a:pt x="0" y="1294717"/>
                      <a:pt x="0" y="1273107"/>
                    </a:cubicBezTo>
                    <a:lnTo>
                      <a:pt x="0" y="81483"/>
                    </a:lnTo>
                    <a:cubicBezTo>
                      <a:pt x="0" y="59872"/>
                      <a:pt x="8585" y="39147"/>
                      <a:pt x="23866" y="23866"/>
                    </a:cubicBezTo>
                    <a:cubicBezTo>
                      <a:pt x="39147" y="8585"/>
                      <a:pt x="59872" y="0"/>
                      <a:pt x="81483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133350"/>
                <a:ext cx="1713756" cy="148794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497840" y="766930"/>
              <a:ext cx="5294711" cy="33670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8"/>
                </a:lnSpc>
              </a:pPr>
              <a:r>
                <a:rPr lang="en-US" sz="35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Identificare somiglianze e differenze a livello genetico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6498027">
            <a:off x="-1592178" y="8228057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641280">
            <a:off x="15037881" y="7200900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3998496" y="-39009"/>
            <a:ext cx="10291007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Hirschberg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07532" y="2723627"/>
            <a:ext cx="10858102" cy="1757684"/>
            <a:chOff x="0" y="0"/>
            <a:chExt cx="14477470" cy="234357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4477470" cy="2343579"/>
              <a:chOff x="0" y="0"/>
              <a:chExt cx="8671910" cy="140378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671909" cy="1403789"/>
              </a:xfrm>
              <a:custGeom>
                <a:avLst/>
                <a:gdLst/>
                <a:ahLst/>
                <a:cxnLst/>
                <a:rect l="l" t="t" r="r" b="b"/>
                <a:pathLst>
                  <a:path w="8671909" h="1403789">
                    <a:moveTo>
                      <a:pt x="16103" y="0"/>
                    </a:moveTo>
                    <a:lnTo>
                      <a:pt x="8655807" y="0"/>
                    </a:lnTo>
                    <a:cubicBezTo>
                      <a:pt x="8660078" y="0"/>
                      <a:pt x="8664173" y="1697"/>
                      <a:pt x="8667193" y="4716"/>
                    </a:cubicBezTo>
                    <a:cubicBezTo>
                      <a:pt x="8670213" y="7736"/>
                      <a:pt x="8671909" y="11832"/>
                      <a:pt x="8671909" y="16103"/>
                    </a:cubicBezTo>
                    <a:lnTo>
                      <a:pt x="8671909" y="1387686"/>
                    </a:lnTo>
                    <a:cubicBezTo>
                      <a:pt x="8671909" y="1396579"/>
                      <a:pt x="8664700" y="1403789"/>
                      <a:pt x="8655807" y="1403789"/>
                    </a:cubicBezTo>
                    <a:lnTo>
                      <a:pt x="16103" y="1403789"/>
                    </a:lnTo>
                    <a:cubicBezTo>
                      <a:pt x="11832" y="1403789"/>
                      <a:pt x="7736" y="1402092"/>
                      <a:pt x="4716" y="1399072"/>
                    </a:cubicBezTo>
                    <a:cubicBezTo>
                      <a:pt x="1697" y="1396052"/>
                      <a:pt x="0" y="1391957"/>
                      <a:pt x="0" y="1387686"/>
                    </a:cubicBezTo>
                    <a:lnTo>
                      <a:pt x="0" y="16103"/>
                    </a:lnTo>
                    <a:cubicBezTo>
                      <a:pt x="0" y="11832"/>
                      <a:pt x="1697" y="7736"/>
                      <a:pt x="4716" y="4716"/>
                    </a:cubicBezTo>
                    <a:cubicBezTo>
                      <a:pt x="7736" y="1697"/>
                      <a:pt x="11832" y="0"/>
                      <a:pt x="16103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123825"/>
                <a:ext cx="8671910" cy="1527614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316815" y="35297"/>
              <a:ext cx="13863057" cy="2187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78"/>
                </a:lnSpc>
              </a:pPr>
              <a:r>
                <a:rPr lang="en-US" sz="484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Scopo : Offre un approccio ottimizzato per l’allineamento di sequenze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906403" y="4901604"/>
            <a:ext cx="8361072" cy="1683894"/>
            <a:chOff x="0" y="0"/>
            <a:chExt cx="11148096" cy="224519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1148096" cy="2245192"/>
              <a:chOff x="0" y="0"/>
              <a:chExt cx="10358555" cy="208618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358555" cy="2086181"/>
              </a:xfrm>
              <a:custGeom>
                <a:avLst/>
                <a:gdLst/>
                <a:ahLst/>
                <a:cxnLst/>
                <a:rect l="l" t="t" r="r" b="b"/>
                <a:pathLst>
                  <a:path w="10358555" h="2086181">
                    <a:moveTo>
                      <a:pt x="13481" y="0"/>
                    </a:moveTo>
                    <a:lnTo>
                      <a:pt x="10345075" y="0"/>
                    </a:lnTo>
                    <a:cubicBezTo>
                      <a:pt x="10352520" y="0"/>
                      <a:pt x="10358555" y="6036"/>
                      <a:pt x="10358555" y="13481"/>
                    </a:cubicBezTo>
                    <a:lnTo>
                      <a:pt x="10358555" y="2072700"/>
                    </a:lnTo>
                    <a:cubicBezTo>
                      <a:pt x="10358555" y="2076275"/>
                      <a:pt x="10357135" y="2079704"/>
                      <a:pt x="10354607" y="2082232"/>
                    </a:cubicBezTo>
                    <a:cubicBezTo>
                      <a:pt x="10352079" y="2084761"/>
                      <a:pt x="10348650" y="2086181"/>
                      <a:pt x="10345075" y="2086181"/>
                    </a:cubicBezTo>
                    <a:lnTo>
                      <a:pt x="13481" y="2086181"/>
                    </a:lnTo>
                    <a:cubicBezTo>
                      <a:pt x="9906" y="2086181"/>
                      <a:pt x="6477" y="2084761"/>
                      <a:pt x="3948" y="2082232"/>
                    </a:cubicBezTo>
                    <a:cubicBezTo>
                      <a:pt x="1420" y="2079704"/>
                      <a:pt x="0" y="2076275"/>
                      <a:pt x="0" y="2072700"/>
                    </a:cubicBezTo>
                    <a:lnTo>
                      <a:pt x="0" y="13481"/>
                    </a:lnTo>
                    <a:cubicBezTo>
                      <a:pt x="0" y="9906"/>
                      <a:pt x="1420" y="6477"/>
                      <a:pt x="3948" y="3948"/>
                    </a:cubicBezTo>
                    <a:cubicBezTo>
                      <a:pt x="6477" y="1420"/>
                      <a:pt x="9906" y="0"/>
                      <a:pt x="13481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10358555" cy="2210006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243957" y="-7709"/>
              <a:ext cx="10674979" cy="217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70"/>
                </a:lnSpc>
              </a:pPr>
              <a:r>
                <a:rPr lang="en-US" sz="4764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Vantaggio : riduce lo spazio necessario a O(m+n)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-10211961" flipH="1">
            <a:off x="3063573" y="4564891"/>
            <a:ext cx="1998068" cy="1293749"/>
          </a:xfrm>
          <a:custGeom>
            <a:avLst/>
            <a:gdLst/>
            <a:ahLst/>
            <a:cxnLst/>
            <a:rect l="l" t="t" r="r" b="b"/>
            <a:pathLst>
              <a:path w="1998068" h="1293749">
                <a:moveTo>
                  <a:pt x="1998067" y="0"/>
                </a:moveTo>
                <a:lnTo>
                  <a:pt x="0" y="0"/>
                </a:lnTo>
                <a:lnTo>
                  <a:pt x="0" y="1293749"/>
                </a:lnTo>
                <a:lnTo>
                  <a:pt x="1998067" y="1293749"/>
                </a:lnTo>
                <a:lnTo>
                  <a:pt x="199806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6498027">
            <a:off x="-1592178" y="8228057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641280">
            <a:off x="15037881" y="7200900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3998496" y="-39009"/>
            <a:ext cx="10291007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Hirschberg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07532" y="2723627"/>
            <a:ext cx="10858102" cy="1757684"/>
            <a:chOff x="0" y="0"/>
            <a:chExt cx="14477470" cy="234357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4477470" cy="2343579"/>
              <a:chOff x="0" y="0"/>
              <a:chExt cx="8671910" cy="140378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671909" cy="1403789"/>
              </a:xfrm>
              <a:custGeom>
                <a:avLst/>
                <a:gdLst/>
                <a:ahLst/>
                <a:cxnLst/>
                <a:rect l="l" t="t" r="r" b="b"/>
                <a:pathLst>
                  <a:path w="8671909" h="1403789">
                    <a:moveTo>
                      <a:pt x="16103" y="0"/>
                    </a:moveTo>
                    <a:lnTo>
                      <a:pt x="8655807" y="0"/>
                    </a:lnTo>
                    <a:cubicBezTo>
                      <a:pt x="8660078" y="0"/>
                      <a:pt x="8664173" y="1697"/>
                      <a:pt x="8667193" y="4716"/>
                    </a:cubicBezTo>
                    <a:cubicBezTo>
                      <a:pt x="8670213" y="7736"/>
                      <a:pt x="8671909" y="11832"/>
                      <a:pt x="8671909" y="16103"/>
                    </a:cubicBezTo>
                    <a:lnTo>
                      <a:pt x="8671909" y="1387686"/>
                    </a:lnTo>
                    <a:cubicBezTo>
                      <a:pt x="8671909" y="1396579"/>
                      <a:pt x="8664700" y="1403789"/>
                      <a:pt x="8655807" y="1403789"/>
                    </a:cubicBezTo>
                    <a:lnTo>
                      <a:pt x="16103" y="1403789"/>
                    </a:lnTo>
                    <a:cubicBezTo>
                      <a:pt x="11832" y="1403789"/>
                      <a:pt x="7736" y="1402092"/>
                      <a:pt x="4716" y="1399072"/>
                    </a:cubicBezTo>
                    <a:cubicBezTo>
                      <a:pt x="1697" y="1396052"/>
                      <a:pt x="0" y="1391957"/>
                      <a:pt x="0" y="1387686"/>
                    </a:cubicBezTo>
                    <a:lnTo>
                      <a:pt x="0" y="16103"/>
                    </a:lnTo>
                    <a:cubicBezTo>
                      <a:pt x="0" y="11832"/>
                      <a:pt x="1697" y="7736"/>
                      <a:pt x="4716" y="4716"/>
                    </a:cubicBezTo>
                    <a:cubicBezTo>
                      <a:pt x="7736" y="1697"/>
                      <a:pt x="11832" y="0"/>
                      <a:pt x="16103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123825"/>
                <a:ext cx="8671910" cy="1527614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316815" y="35297"/>
              <a:ext cx="13863057" cy="2187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78"/>
                </a:lnSpc>
              </a:pPr>
              <a:r>
                <a:rPr lang="en-US" sz="484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Scopo : Offre un approccio ottimizzato per l’allineamento di sequenze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906403" y="4901604"/>
            <a:ext cx="8361072" cy="1683894"/>
            <a:chOff x="0" y="0"/>
            <a:chExt cx="11148096" cy="224519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1148096" cy="2245192"/>
              <a:chOff x="0" y="0"/>
              <a:chExt cx="10358555" cy="208618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358555" cy="2086181"/>
              </a:xfrm>
              <a:custGeom>
                <a:avLst/>
                <a:gdLst/>
                <a:ahLst/>
                <a:cxnLst/>
                <a:rect l="l" t="t" r="r" b="b"/>
                <a:pathLst>
                  <a:path w="10358555" h="2086181">
                    <a:moveTo>
                      <a:pt x="13481" y="0"/>
                    </a:moveTo>
                    <a:lnTo>
                      <a:pt x="10345075" y="0"/>
                    </a:lnTo>
                    <a:cubicBezTo>
                      <a:pt x="10352520" y="0"/>
                      <a:pt x="10358555" y="6036"/>
                      <a:pt x="10358555" y="13481"/>
                    </a:cubicBezTo>
                    <a:lnTo>
                      <a:pt x="10358555" y="2072700"/>
                    </a:lnTo>
                    <a:cubicBezTo>
                      <a:pt x="10358555" y="2076275"/>
                      <a:pt x="10357135" y="2079704"/>
                      <a:pt x="10354607" y="2082232"/>
                    </a:cubicBezTo>
                    <a:cubicBezTo>
                      <a:pt x="10352079" y="2084761"/>
                      <a:pt x="10348650" y="2086181"/>
                      <a:pt x="10345075" y="2086181"/>
                    </a:cubicBezTo>
                    <a:lnTo>
                      <a:pt x="13481" y="2086181"/>
                    </a:lnTo>
                    <a:cubicBezTo>
                      <a:pt x="9906" y="2086181"/>
                      <a:pt x="6477" y="2084761"/>
                      <a:pt x="3948" y="2082232"/>
                    </a:cubicBezTo>
                    <a:cubicBezTo>
                      <a:pt x="1420" y="2079704"/>
                      <a:pt x="0" y="2076275"/>
                      <a:pt x="0" y="2072700"/>
                    </a:cubicBezTo>
                    <a:lnTo>
                      <a:pt x="0" y="13481"/>
                    </a:lnTo>
                    <a:cubicBezTo>
                      <a:pt x="0" y="9906"/>
                      <a:pt x="1420" y="6477"/>
                      <a:pt x="3948" y="3948"/>
                    </a:cubicBezTo>
                    <a:cubicBezTo>
                      <a:pt x="6477" y="1420"/>
                      <a:pt x="9906" y="0"/>
                      <a:pt x="13481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10358555" cy="2210006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243957" y="-7709"/>
              <a:ext cx="10674979" cy="217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70"/>
                </a:lnSpc>
              </a:pPr>
              <a:r>
                <a:rPr lang="en-US" sz="4764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Vantaggio : riduce lo spazio necessario a O(m+n)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-10211961" flipH="1">
            <a:off x="3063573" y="4564891"/>
            <a:ext cx="1998068" cy="1293749"/>
          </a:xfrm>
          <a:custGeom>
            <a:avLst/>
            <a:gdLst/>
            <a:ahLst/>
            <a:cxnLst/>
            <a:rect l="l" t="t" r="r" b="b"/>
            <a:pathLst>
              <a:path w="1998068" h="1293749">
                <a:moveTo>
                  <a:pt x="1998067" y="0"/>
                </a:moveTo>
                <a:lnTo>
                  <a:pt x="0" y="0"/>
                </a:lnTo>
                <a:lnTo>
                  <a:pt x="0" y="1293749"/>
                </a:lnTo>
                <a:lnTo>
                  <a:pt x="1998067" y="1293749"/>
                </a:lnTo>
                <a:lnTo>
                  <a:pt x="199806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20" name="Group 20"/>
          <p:cNvGrpSpPr/>
          <p:nvPr/>
        </p:nvGrpSpPr>
        <p:grpSpPr>
          <a:xfrm>
            <a:off x="9379054" y="6935852"/>
            <a:ext cx="7776841" cy="1503437"/>
            <a:chOff x="0" y="0"/>
            <a:chExt cx="10369122" cy="2004582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0369122" cy="2004582"/>
              <a:chOff x="0" y="0"/>
              <a:chExt cx="10791207" cy="2086181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0791207" cy="2086181"/>
              </a:xfrm>
              <a:custGeom>
                <a:avLst/>
                <a:gdLst/>
                <a:ahLst/>
                <a:cxnLst/>
                <a:rect l="l" t="t" r="r" b="b"/>
                <a:pathLst>
                  <a:path w="10791207" h="2086181">
                    <a:moveTo>
                      <a:pt x="12940" y="0"/>
                    </a:moveTo>
                    <a:lnTo>
                      <a:pt x="10778267" y="0"/>
                    </a:lnTo>
                    <a:cubicBezTo>
                      <a:pt x="10781698" y="0"/>
                      <a:pt x="10784991" y="1363"/>
                      <a:pt x="10787417" y="3790"/>
                    </a:cubicBezTo>
                    <a:cubicBezTo>
                      <a:pt x="10789844" y="6217"/>
                      <a:pt x="10791207" y="9508"/>
                      <a:pt x="10791207" y="12940"/>
                    </a:cubicBezTo>
                    <a:lnTo>
                      <a:pt x="10791207" y="2073241"/>
                    </a:lnTo>
                    <a:cubicBezTo>
                      <a:pt x="10791207" y="2076672"/>
                      <a:pt x="10789844" y="2079964"/>
                      <a:pt x="10787417" y="2082391"/>
                    </a:cubicBezTo>
                    <a:cubicBezTo>
                      <a:pt x="10784991" y="2084818"/>
                      <a:pt x="10781698" y="2086181"/>
                      <a:pt x="10778267" y="2086181"/>
                    </a:cubicBezTo>
                    <a:lnTo>
                      <a:pt x="12940" y="2086181"/>
                    </a:lnTo>
                    <a:cubicBezTo>
                      <a:pt x="9508" y="2086181"/>
                      <a:pt x="6217" y="2084818"/>
                      <a:pt x="3790" y="2082391"/>
                    </a:cubicBezTo>
                    <a:cubicBezTo>
                      <a:pt x="1363" y="2079964"/>
                      <a:pt x="0" y="2076672"/>
                      <a:pt x="0" y="2073241"/>
                    </a:cubicBezTo>
                    <a:lnTo>
                      <a:pt x="0" y="12940"/>
                    </a:lnTo>
                    <a:cubicBezTo>
                      <a:pt x="0" y="9508"/>
                      <a:pt x="1363" y="6217"/>
                      <a:pt x="3790" y="3790"/>
                    </a:cubicBezTo>
                    <a:cubicBezTo>
                      <a:pt x="6217" y="1363"/>
                      <a:pt x="9508" y="0"/>
                      <a:pt x="12940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23825"/>
                <a:ext cx="10791207" cy="2210006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226911" y="-6544"/>
              <a:ext cx="9929064" cy="1941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55"/>
                </a:lnSpc>
              </a:pPr>
              <a:r>
                <a:rPr lang="en-US" sz="4253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Svolgimento : applica la logica del Divide-et-Impera</a:t>
              </a:r>
            </a:p>
          </p:txBody>
        </p:sp>
      </p:grpSp>
      <p:sp>
        <p:nvSpPr>
          <p:cNvPr id="25" name="Freeform 25"/>
          <p:cNvSpPr/>
          <p:nvPr/>
        </p:nvSpPr>
        <p:spPr>
          <a:xfrm rot="-10211961" flipH="1">
            <a:off x="7859086" y="6765816"/>
            <a:ext cx="1783942" cy="1155102"/>
          </a:xfrm>
          <a:custGeom>
            <a:avLst/>
            <a:gdLst/>
            <a:ahLst/>
            <a:cxnLst/>
            <a:rect l="l" t="t" r="r" b="b"/>
            <a:pathLst>
              <a:path w="1783942" h="1155102">
                <a:moveTo>
                  <a:pt x="1783942" y="0"/>
                </a:moveTo>
                <a:lnTo>
                  <a:pt x="0" y="0"/>
                </a:lnTo>
                <a:lnTo>
                  <a:pt x="0" y="1155102"/>
                </a:lnTo>
                <a:lnTo>
                  <a:pt x="1783942" y="1155102"/>
                </a:lnTo>
                <a:lnTo>
                  <a:pt x="178394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5086350" y="1028700"/>
            <a:ext cx="8115300" cy="1013187"/>
            <a:chOff x="0" y="0"/>
            <a:chExt cx="10820400" cy="135091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EE8896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61925"/>
                <a:ext cx="2870132" cy="520258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Divide-et-Impera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44191" y="2570351"/>
            <a:ext cx="14732967" cy="830998"/>
            <a:chOff x="0" y="0"/>
            <a:chExt cx="19643956" cy="110799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9643956" cy="1107997"/>
              <a:chOff x="0" y="0"/>
              <a:chExt cx="13127387" cy="74043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3127388" cy="740437"/>
              </a:xfrm>
              <a:custGeom>
                <a:avLst/>
                <a:gdLst/>
                <a:ahLst/>
                <a:cxnLst/>
                <a:rect l="l" t="t" r="r" b="b"/>
                <a:pathLst>
                  <a:path w="13127388" h="740437">
                    <a:moveTo>
                      <a:pt x="10637" y="0"/>
                    </a:moveTo>
                    <a:lnTo>
                      <a:pt x="13116750" y="0"/>
                    </a:lnTo>
                    <a:cubicBezTo>
                      <a:pt x="13122625" y="0"/>
                      <a:pt x="13127388" y="4763"/>
                      <a:pt x="13127388" y="10637"/>
                    </a:cubicBezTo>
                    <a:lnTo>
                      <a:pt x="13127388" y="729799"/>
                    </a:lnTo>
                    <a:cubicBezTo>
                      <a:pt x="13127388" y="735674"/>
                      <a:pt x="13122625" y="740437"/>
                      <a:pt x="13116750" y="740437"/>
                    </a:cubicBezTo>
                    <a:lnTo>
                      <a:pt x="10637" y="740437"/>
                    </a:lnTo>
                    <a:cubicBezTo>
                      <a:pt x="4763" y="740437"/>
                      <a:pt x="0" y="735674"/>
                      <a:pt x="0" y="729799"/>
                    </a:cubicBezTo>
                    <a:lnTo>
                      <a:pt x="0" y="10637"/>
                    </a:lnTo>
                    <a:cubicBezTo>
                      <a:pt x="0" y="4763"/>
                      <a:pt x="4763" y="0"/>
                      <a:pt x="10637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13127387" cy="864262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429875" y="22751"/>
              <a:ext cx="18810281" cy="976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15"/>
                </a:lnSpc>
              </a:pPr>
              <a:r>
                <a:rPr lang="en-US" sz="443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Divisione: La prima sequenza viene divisa a metà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998496" y="-39009"/>
            <a:ext cx="10291007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Hirschberg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5086350" y="1028700"/>
            <a:ext cx="8115300" cy="1013187"/>
            <a:chOff x="0" y="0"/>
            <a:chExt cx="10820400" cy="135091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EE8896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61925"/>
                <a:ext cx="2870132" cy="520258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Divide-et-Impera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44191" y="2570351"/>
            <a:ext cx="14732967" cy="830998"/>
            <a:chOff x="0" y="0"/>
            <a:chExt cx="19643956" cy="110799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9643956" cy="1107997"/>
              <a:chOff x="0" y="0"/>
              <a:chExt cx="13127387" cy="74043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3127388" cy="740437"/>
              </a:xfrm>
              <a:custGeom>
                <a:avLst/>
                <a:gdLst/>
                <a:ahLst/>
                <a:cxnLst/>
                <a:rect l="l" t="t" r="r" b="b"/>
                <a:pathLst>
                  <a:path w="13127388" h="740437">
                    <a:moveTo>
                      <a:pt x="10637" y="0"/>
                    </a:moveTo>
                    <a:lnTo>
                      <a:pt x="13116750" y="0"/>
                    </a:lnTo>
                    <a:cubicBezTo>
                      <a:pt x="13122625" y="0"/>
                      <a:pt x="13127388" y="4763"/>
                      <a:pt x="13127388" y="10637"/>
                    </a:cubicBezTo>
                    <a:lnTo>
                      <a:pt x="13127388" y="729799"/>
                    </a:lnTo>
                    <a:cubicBezTo>
                      <a:pt x="13127388" y="735674"/>
                      <a:pt x="13122625" y="740437"/>
                      <a:pt x="13116750" y="740437"/>
                    </a:cubicBezTo>
                    <a:lnTo>
                      <a:pt x="10637" y="740437"/>
                    </a:lnTo>
                    <a:cubicBezTo>
                      <a:pt x="4763" y="740437"/>
                      <a:pt x="0" y="735674"/>
                      <a:pt x="0" y="729799"/>
                    </a:cubicBezTo>
                    <a:lnTo>
                      <a:pt x="0" y="10637"/>
                    </a:lnTo>
                    <a:cubicBezTo>
                      <a:pt x="0" y="4763"/>
                      <a:pt x="4763" y="0"/>
                      <a:pt x="10637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13127387" cy="864262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429875" y="22751"/>
              <a:ext cx="18810281" cy="976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15"/>
                </a:lnSpc>
              </a:pPr>
              <a:r>
                <a:rPr lang="en-US" sz="443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Divisione: La prima sequenza viene divisa a metà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8761364" y="3429924"/>
            <a:ext cx="664482" cy="66448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998496" y="-39009"/>
            <a:ext cx="10291007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Hirschberg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727121" y="4094406"/>
            <a:ext cx="14732967" cy="1562665"/>
            <a:chOff x="0" y="0"/>
            <a:chExt cx="19643956" cy="2083554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9643956" cy="2083554"/>
              <a:chOff x="0" y="0"/>
              <a:chExt cx="22461744" cy="238242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2461744" cy="2382425"/>
              </a:xfrm>
              <a:custGeom>
                <a:avLst/>
                <a:gdLst/>
                <a:ahLst/>
                <a:cxnLst/>
                <a:rect l="l" t="t" r="r" b="b"/>
                <a:pathLst>
                  <a:path w="22461744" h="2382425">
                    <a:moveTo>
                      <a:pt x="6217" y="0"/>
                    </a:moveTo>
                    <a:lnTo>
                      <a:pt x="22455527" y="0"/>
                    </a:lnTo>
                    <a:cubicBezTo>
                      <a:pt x="22458961" y="0"/>
                      <a:pt x="22461744" y="2783"/>
                      <a:pt x="22461744" y="6217"/>
                    </a:cubicBezTo>
                    <a:lnTo>
                      <a:pt x="22461744" y="2376208"/>
                    </a:lnTo>
                    <a:cubicBezTo>
                      <a:pt x="22461744" y="2377857"/>
                      <a:pt x="22461089" y="2379438"/>
                      <a:pt x="22459922" y="2380604"/>
                    </a:cubicBezTo>
                    <a:cubicBezTo>
                      <a:pt x="22458756" y="2381770"/>
                      <a:pt x="22457175" y="2382425"/>
                      <a:pt x="22455527" y="2382425"/>
                    </a:cubicBezTo>
                    <a:lnTo>
                      <a:pt x="6217" y="2382425"/>
                    </a:lnTo>
                    <a:cubicBezTo>
                      <a:pt x="4568" y="2382425"/>
                      <a:pt x="2987" y="2381770"/>
                      <a:pt x="1821" y="2380604"/>
                    </a:cubicBezTo>
                    <a:cubicBezTo>
                      <a:pt x="655" y="2379438"/>
                      <a:pt x="0" y="2377857"/>
                      <a:pt x="0" y="2376208"/>
                    </a:cubicBezTo>
                    <a:lnTo>
                      <a:pt x="0" y="6217"/>
                    </a:lnTo>
                    <a:cubicBezTo>
                      <a:pt x="0" y="4568"/>
                      <a:pt x="655" y="2987"/>
                      <a:pt x="1821" y="1821"/>
                    </a:cubicBezTo>
                    <a:cubicBezTo>
                      <a:pt x="2987" y="655"/>
                      <a:pt x="4568" y="0"/>
                      <a:pt x="6217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23825"/>
                <a:ext cx="22461744" cy="250625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429875" y="-22328"/>
              <a:ext cx="18810281" cy="2042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60"/>
                </a:lnSpc>
              </a:pPr>
              <a:r>
                <a:rPr lang="en-US" sz="447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Ricorsione: Il processo viene ripetuto fino a ottenere sottoproblemi gestibili con metodi tradizionali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16461183" y="4866214"/>
            <a:ext cx="1242667" cy="1905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26" name="AutoShape 26"/>
          <p:cNvSpPr/>
          <p:nvPr/>
        </p:nvSpPr>
        <p:spPr>
          <a:xfrm>
            <a:off x="17641938" y="3144700"/>
            <a:ext cx="0" cy="1721514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27" name="AutoShape 27"/>
          <p:cNvSpPr/>
          <p:nvPr/>
        </p:nvSpPr>
        <p:spPr>
          <a:xfrm flipH="1">
            <a:off x="16461183" y="3073262"/>
            <a:ext cx="1242959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5086350" y="1028700"/>
            <a:ext cx="8115300" cy="1013187"/>
            <a:chOff x="0" y="0"/>
            <a:chExt cx="10820400" cy="135091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EE8896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61925"/>
                <a:ext cx="2870132" cy="520258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Divide-et-Impera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44191" y="2570351"/>
            <a:ext cx="14732967" cy="830998"/>
            <a:chOff x="0" y="0"/>
            <a:chExt cx="19643956" cy="110799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9643956" cy="1107997"/>
              <a:chOff x="0" y="0"/>
              <a:chExt cx="13127387" cy="74043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3127388" cy="740437"/>
              </a:xfrm>
              <a:custGeom>
                <a:avLst/>
                <a:gdLst/>
                <a:ahLst/>
                <a:cxnLst/>
                <a:rect l="l" t="t" r="r" b="b"/>
                <a:pathLst>
                  <a:path w="13127388" h="740437">
                    <a:moveTo>
                      <a:pt x="10637" y="0"/>
                    </a:moveTo>
                    <a:lnTo>
                      <a:pt x="13116750" y="0"/>
                    </a:lnTo>
                    <a:cubicBezTo>
                      <a:pt x="13122625" y="0"/>
                      <a:pt x="13127388" y="4763"/>
                      <a:pt x="13127388" y="10637"/>
                    </a:cubicBezTo>
                    <a:lnTo>
                      <a:pt x="13127388" y="729799"/>
                    </a:lnTo>
                    <a:cubicBezTo>
                      <a:pt x="13127388" y="735674"/>
                      <a:pt x="13122625" y="740437"/>
                      <a:pt x="13116750" y="740437"/>
                    </a:cubicBezTo>
                    <a:lnTo>
                      <a:pt x="10637" y="740437"/>
                    </a:lnTo>
                    <a:cubicBezTo>
                      <a:pt x="4763" y="740437"/>
                      <a:pt x="0" y="735674"/>
                      <a:pt x="0" y="729799"/>
                    </a:cubicBezTo>
                    <a:lnTo>
                      <a:pt x="0" y="10637"/>
                    </a:lnTo>
                    <a:cubicBezTo>
                      <a:pt x="0" y="4763"/>
                      <a:pt x="4763" y="0"/>
                      <a:pt x="10637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13127387" cy="864262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429875" y="22751"/>
              <a:ext cx="18810281" cy="976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15"/>
                </a:lnSpc>
              </a:pPr>
              <a:r>
                <a:rPr lang="en-US" sz="443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Divisione: La prima sequenza viene divisa a metà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8761364" y="3429924"/>
            <a:ext cx="664482" cy="66448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998496" y="-39009"/>
            <a:ext cx="10291007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Hirschberg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727121" y="4094406"/>
            <a:ext cx="14732967" cy="1562665"/>
            <a:chOff x="0" y="0"/>
            <a:chExt cx="19643956" cy="2083554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9643956" cy="2083554"/>
              <a:chOff x="0" y="0"/>
              <a:chExt cx="22461744" cy="238242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2461744" cy="2382425"/>
              </a:xfrm>
              <a:custGeom>
                <a:avLst/>
                <a:gdLst/>
                <a:ahLst/>
                <a:cxnLst/>
                <a:rect l="l" t="t" r="r" b="b"/>
                <a:pathLst>
                  <a:path w="22461744" h="2382425">
                    <a:moveTo>
                      <a:pt x="6217" y="0"/>
                    </a:moveTo>
                    <a:lnTo>
                      <a:pt x="22455527" y="0"/>
                    </a:lnTo>
                    <a:cubicBezTo>
                      <a:pt x="22458961" y="0"/>
                      <a:pt x="22461744" y="2783"/>
                      <a:pt x="22461744" y="6217"/>
                    </a:cubicBezTo>
                    <a:lnTo>
                      <a:pt x="22461744" y="2376208"/>
                    </a:lnTo>
                    <a:cubicBezTo>
                      <a:pt x="22461744" y="2377857"/>
                      <a:pt x="22461089" y="2379438"/>
                      <a:pt x="22459922" y="2380604"/>
                    </a:cubicBezTo>
                    <a:cubicBezTo>
                      <a:pt x="22458756" y="2381770"/>
                      <a:pt x="22457175" y="2382425"/>
                      <a:pt x="22455527" y="2382425"/>
                    </a:cubicBezTo>
                    <a:lnTo>
                      <a:pt x="6217" y="2382425"/>
                    </a:lnTo>
                    <a:cubicBezTo>
                      <a:pt x="4568" y="2382425"/>
                      <a:pt x="2987" y="2381770"/>
                      <a:pt x="1821" y="2380604"/>
                    </a:cubicBezTo>
                    <a:cubicBezTo>
                      <a:pt x="655" y="2379438"/>
                      <a:pt x="0" y="2377857"/>
                      <a:pt x="0" y="2376208"/>
                    </a:cubicBezTo>
                    <a:lnTo>
                      <a:pt x="0" y="6217"/>
                    </a:lnTo>
                    <a:cubicBezTo>
                      <a:pt x="0" y="4568"/>
                      <a:pt x="655" y="2987"/>
                      <a:pt x="1821" y="1821"/>
                    </a:cubicBezTo>
                    <a:cubicBezTo>
                      <a:pt x="2987" y="655"/>
                      <a:pt x="4568" y="0"/>
                      <a:pt x="6217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23825"/>
                <a:ext cx="22461744" cy="250625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429875" y="-22328"/>
              <a:ext cx="18810281" cy="2042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60"/>
                </a:lnSpc>
              </a:pPr>
              <a:r>
                <a:rPr lang="en-US" sz="447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Ricorsione: Il processo viene ripetuto fino a ottenere sottoproblemi gestibili con metodi tradizionali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 rot="5400000">
            <a:off x="8761364" y="5657071"/>
            <a:ext cx="664482" cy="66448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777516" y="6321553"/>
            <a:ext cx="14732967" cy="1562665"/>
            <a:chOff x="0" y="0"/>
            <a:chExt cx="19643956" cy="2083554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9643956" cy="2083554"/>
              <a:chOff x="0" y="0"/>
              <a:chExt cx="22461744" cy="238242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2461744" cy="2382425"/>
              </a:xfrm>
              <a:custGeom>
                <a:avLst/>
                <a:gdLst/>
                <a:ahLst/>
                <a:cxnLst/>
                <a:rect l="l" t="t" r="r" b="b"/>
                <a:pathLst>
                  <a:path w="22461744" h="2382425">
                    <a:moveTo>
                      <a:pt x="6217" y="0"/>
                    </a:moveTo>
                    <a:lnTo>
                      <a:pt x="22455527" y="0"/>
                    </a:lnTo>
                    <a:cubicBezTo>
                      <a:pt x="22458961" y="0"/>
                      <a:pt x="22461744" y="2783"/>
                      <a:pt x="22461744" y="6217"/>
                    </a:cubicBezTo>
                    <a:lnTo>
                      <a:pt x="22461744" y="2376208"/>
                    </a:lnTo>
                    <a:cubicBezTo>
                      <a:pt x="22461744" y="2377857"/>
                      <a:pt x="22461089" y="2379438"/>
                      <a:pt x="22459922" y="2380604"/>
                    </a:cubicBezTo>
                    <a:cubicBezTo>
                      <a:pt x="22458756" y="2381770"/>
                      <a:pt x="22457175" y="2382425"/>
                      <a:pt x="22455527" y="2382425"/>
                    </a:cubicBezTo>
                    <a:lnTo>
                      <a:pt x="6217" y="2382425"/>
                    </a:lnTo>
                    <a:cubicBezTo>
                      <a:pt x="4568" y="2382425"/>
                      <a:pt x="2987" y="2381770"/>
                      <a:pt x="1821" y="2380604"/>
                    </a:cubicBezTo>
                    <a:cubicBezTo>
                      <a:pt x="655" y="2379438"/>
                      <a:pt x="0" y="2377857"/>
                      <a:pt x="0" y="2376208"/>
                    </a:cubicBezTo>
                    <a:lnTo>
                      <a:pt x="0" y="6217"/>
                    </a:lnTo>
                    <a:cubicBezTo>
                      <a:pt x="0" y="4568"/>
                      <a:pt x="655" y="2987"/>
                      <a:pt x="1821" y="1821"/>
                    </a:cubicBezTo>
                    <a:cubicBezTo>
                      <a:pt x="2987" y="655"/>
                      <a:pt x="4568" y="0"/>
                      <a:pt x="6217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123825"/>
                <a:ext cx="22461744" cy="250625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429875" y="-22328"/>
              <a:ext cx="18810281" cy="2042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60"/>
                </a:lnSpc>
              </a:pPr>
              <a:r>
                <a:rPr lang="en-US" sz="447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Calcolo: Si calcolano i punteggi di allineamento per entrambe le metà rispetto alla seconda sequenza</a:t>
              </a:r>
            </a:p>
          </p:txBody>
        </p:sp>
      </p:grpSp>
      <p:sp>
        <p:nvSpPr>
          <p:cNvPr id="33" name="AutoShape 33"/>
          <p:cNvSpPr/>
          <p:nvPr/>
        </p:nvSpPr>
        <p:spPr>
          <a:xfrm flipV="1">
            <a:off x="16461183" y="4866214"/>
            <a:ext cx="1242667" cy="1905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34" name="AutoShape 34"/>
          <p:cNvSpPr/>
          <p:nvPr/>
        </p:nvSpPr>
        <p:spPr>
          <a:xfrm>
            <a:off x="17641938" y="3144700"/>
            <a:ext cx="0" cy="1721514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35" name="AutoShape 35"/>
          <p:cNvSpPr/>
          <p:nvPr/>
        </p:nvSpPr>
        <p:spPr>
          <a:xfrm flipH="1">
            <a:off x="16461183" y="3073262"/>
            <a:ext cx="1242959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5086350" y="1028700"/>
            <a:ext cx="8115300" cy="1013187"/>
            <a:chOff x="0" y="0"/>
            <a:chExt cx="10820400" cy="135091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EE8896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61925"/>
                <a:ext cx="2870132" cy="520258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Divide-et-Impera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44191" y="2570351"/>
            <a:ext cx="14732967" cy="830998"/>
            <a:chOff x="0" y="0"/>
            <a:chExt cx="19643956" cy="110799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9643956" cy="1107997"/>
              <a:chOff x="0" y="0"/>
              <a:chExt cx="13127387" cy="74043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3127388" cy="740437"/>
              </a:xfrm>
              <a:custGeom>
                <a:avLst/>
                <a:gdLst/>
                <a:ahLst/>
                <a:cxnLst/>
                <a:rect l="l" t="t" r="r" b="b"/>
                <a:pathLst>
                  <a:path w="13127388" h="740437">
                    <a:moveTo>
                      <a:pt x="10637" y="0"/>
                    </a:moveTo>
                    <a:lnTo>
                      <a:pt x="13116750" y="0"/>
                    </a:lnTo>
                    <a:cubicBezTo>
                      <a:pt x="13122625" y="0"/>
                      <a:pt x="13127388" y="4763"/>
                      <a:pt x="13127388" y="10637"/>
                    </a:cubicBezTo>
                    <a:lnTo>
                      <a:pt x="13127388" y="729799"/>
                    </a:lnTo>
                    <a:cubicBezTo>
                      <a:pt x="13127388" y="735674"/>
                      <a:pt x="13122625" y="740437"/>
                      <a:pt x="13116750" y="740437"/>
                    </a:cubicBezTo>
                    <a:lnTo>
                      <a:pt x="10637" y="740437"/>
                    </a:lnTo>
                    <a:cubicBezTo>
                      <a:pt x="4763" y="740437"/>
                      <a:pt x="0" y="735674"/>
                      <a:pt x="0" y="729799"/>
                    </a:cubicBezTo>
                    <a:lnTo>
                      <a:pt x="0" y="10637"/>
                    </a:lnTo>
                    <a:cubicBezTo>
                      <a:pt x="0" y="4763"/>
                      <a:pt x="4763" y="0"/>
                      <a:pt x="10637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13127387" cy="864262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429875" y="22751"/>
              <a:ext cx="18810281" cy="976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15"/>
                </a:lnSpc>
              </a:pPr>
              <a:r>
                <a:rPr lang="en-US" sz="443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Divisione: La prima sequenza viene divisa a metà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8761364" y="3429924"/>
            <a:ext cx="664482" cy="66448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998496" y="-39009"/>
            <a:ext cx="10291007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Hirschberg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727121" y="4094406"/>
            <a:ext cx="14732967" cy="1562665"/>
            <a:chOff x="0" y="0"/>
            <a:chExt cx="19643956" cy="2083554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9643956" cy="2083554"/>
              <a:chOff x="0" y="0"/>
              <a:chExt cx="22461744" cy="238242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2461744" cy="2382425"/>
              </a:xfrm>
              <a:custGeom>
                <a:avLst/>
                <a:gdLst/>
                <a:ahLst/>
                <a:cxnLst/>
                <a:rect l="l" t="t" r="r" b="b"/>
                <a:pathLst>
                  <a:path w="22461744" h="2382425">
                    <a:moveTo>
                      <a:pt x="6217" y="0"/>
                    </a:moveTo>
                    <a:lnTo>
                      <a:pt x="22455527" y="0"/>
                    </a:lnTo>
                    <a:cubicBezTo>
                      <a:pt x="22458961" y="0"/>
                      <a:pt x="22461744" y="2783"/>
                      <a:pt x="22461744" y="6217"/>
                    </a:cubicBezTo>
                    <a:lnTo>
                      <a:pt x="22461744" y="2376208"/>
                    </a:lnTo>
                    <a:cubicBezTo>
                      <a:pt x="22461744" y="2377857"/>
                      <a:pt x="22461089" y="2379438"/>
                      <a:pt x="22459922" y="2380604"/>
                    </a:cubicBezTo>
                    <a:cubicBezTo>
                      <a:pt x="22458756" y="2381770"/>
                      <a:pt x="22457175" y="2382425"/>
                      <a:pt x="22455527" y="2382425"/>
                    </a:cubicBezTo>
                    <a:lnTo>
                      <a:pt x="6217" y="2382425"/>
                    </a:lnTo>
                    <a:cubicBezTo>
                      <a:pt x="4568" y="2382425"/>
                      <a:pt x="2987" y="2381770"/>
                      <a:pt x="1821" y="2380604"/>
                    </a:cubicBezTo>
                    <a:cubicBezTo>
                      <a:pt x="655" y="2379438"/>
                      <a:pt x="0" y="2377857"/>
                      <a:pt x="0" y="2376208"/>
                    </a:cubicBezTo>
                    <a:lnTo>
                      <a:pt x="0" y="6217"/>
                    </a:lnTo>
                    <a:cubicBezTo>
                      <a:pt x="0" y="4568"/>
                      <a:pt x="655" y="2987"/>
                      <a:pt x="1821" y="1821"/>
                    </a:cubicBezTo>
                    <a:cubicBezTo>
                      <a:pt x="2987" y="655"/>
                      <a:pt x="4568" y="0"/>
                      <a:pt x="6217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23825"/>
                <a:ext cx="22461744" cy="250625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429875" y="-22328"/>
              <a:ext cx="18810281" cy="2042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60"/>
                </a:lnSpc>
              </a:pPr>
              <a:r>
                <a:rPr lang="en-US" sz="447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Ricorsione: Il processo viene ripetuto fino a ottenere sottoproblemi gestibili con metodi tradizionali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 rot="5400000">
            <a:off x="8761364" y="5657071"/>
            <a:ext cx="664482" cy="66448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777516" y="6321553"/>
            <a:ext cx="14732967" cy="1562665"/>
            <a:chOff x="0" y="0"/>
            <a:chExt cx="19643956" cy="2083554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9643956" cy="2083554"/>
              <a:chOff x="0" y="0"/>
              <a:chExt cx="22461744" cy="238242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2461744" cy="2382425"/>
              </a:xfrm>
              <a:custGeom>
                <a:avLst/>
                <a:gdLst/>
                <a:ahLst/>
                <a:cxnLst/>
                <a:rect l="l" t="t" r="r" b="b"/>
                <a:pathLst>
                  <a:path w="22461744" h="2382425">
                    <a:moveTo>
                      <a:pt x="6217" y="0"/>
                    </a:moveTo>
                    <a:lnTo>
                      <a:pt x="22455527" y="0"/>
                    </a:lnTo>
                    <a:cubicBezTo>
                      <a:pt x="22458961" y="0"/>
                      <a:pt x="22461744" y="2783"/>
                      <a:pt x="22461744" y="6217"/>
                    </a:cubicBezTo>
                    <a:lnTo>
                      <a:pt x="22461744" y="2376208"/>
                    </a:lnTo>
                    <a:cubicBezTo>
                      <a:pt x="22461744" y="2377857"/>
                      <a:pt x="22461089" y="2379438"/>
                      <a:pt x="22459922" y="2380604"/>
                    </a:cubicBezTo>
                    <a:cubicBezTo>
                      <a:pt x="22458756" y="2381770"/>
                      <a:pt x="22457175" y="2382425"/>
                      <a:pt x="22455527" y="2382425"/>
                    </a:cubicBezTo>
                    <a:lnTo>
                      <a:pt x="6217" y="2382425"/>
                    </a:lnTo>
                    <a:cubicBezTo>
                      <a:pt x="4568" y="2382425"/>
                      <a:pt x="2987" y="2381770"/>
                      <a:pt x="1821" y="2380604"/>
                    </a:cubicBezTo>
                    <a:cubicBezTo>
                      <a:pt x="655" y="2379438"/>
                      <a:pt x="0" y="2377857"/>
                      <a:pt x="0" y="2376208"/>
                    </a:cubicBezTo>
                    <a:lnTo>
                      <a:pt x="0" y="6217"/>
                    </a:lnTo>
                    <a:cubicBezTo>
                      <a:pt x="0" y="4568"/>
                      <a:pt x="655" y="2987"/>
                      <a:pt x="1821" y="1821"/>
                    </a:cubicBezTo>
                    <a:cubicBezTo>
                      <a:pt x="2987" y="655"/>
                      <a:pt x="4568" y="0"/>
                      <a:pt x="6217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123825"/>
                <a:ext cx="22461744" cy="250625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429875" y="-22328"/>
              <a:ext cx="18810281" cy="2042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60"/>
                </a:lnSpc>
              </a:pPr>
              <a:r>
                <a:rPr lang="en-US" sz="447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Calcolo: Si calcolano i punteggi di allineamento per entrambe le metà rispetto alla seconda sequenza</a:t>
              </a:r>
            </a:p>
          </p:txBody>
        </p:sp>
      </p:grpSp>
      <p:sp>
        <p:nvSpPr>
          <p:cNvPr id="33" name="AutoShape 33"/>
          <p:cNvSpPr/>
          <p:nvPr/>
        </p:nvSpPr>
        <p:spPr>
          <a:xfrm flipV="1">
            <a:off x="16461183" y="4866214"/>
            <a:ext cx="1242667" cy="1905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34" name="AutoShape 34"/>
          <p:cNvSpPr/>
          <p:nvPr/>
        </p:nvSpPr>
        <p:spPr>
          <a:xfrm>
            <a:off x="17641938" y="3144700"/>
            <a:ext cx="0" cy="1721514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35" name="AutoShape 35"/>
          <p:cNvSpPr/>
          <p:nvPr/>
        </p:nvSpPr>
        <p:spPr>
          <a:xfrm flipH="1">
            <a:off x="16461183" y="3073262"/>
            <a:ext cx="1242959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it-IT"/>
          </a:p>
        </p:txBody>
      </p:sp>
      <p:grpSp>
        <p:nvGrpSpPr>
          <p:cNvPr id="36" name="Group 36"/>
          <p:cNvGrpSpPr/>
          <p:nvPr/>
        </p:nvGrpSpPr>
        <p:grpSpPr>
          <a:xfrm>
            <a:off x="1777516" y="8540878"/>
            <a:ext cx="14732967" cy="1562665"/>
            <a:chOff x="0" y="0"/>
            <a:chExt cx="19643956" cy="2083554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19643956" cy="2083554"/>
              <a:chOff x="0" y="0"/>
              <a:chExt cx="22461744" cy="238242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22461744" cy="2382425"/>
              </a:xfrm>
              <a:custGeom>
                <a:avLst/>
                <a:gdLst/>
                <a:ahLst/>
                <a:cxnLst/>
                <a:rect l="l" t="t" r="r" b="b"/>
                <a:pathLst>
                  <a:path w="22461744" h="2382425">
                    <a:moveTo>
                      <a:pt x="6217" y="0"/>
                    </a:moveTo>
                    <a:lnTo>
                      <a:pt x="22455527" y="0"/>
                    </a:lnTo>
                    <a:cubicBezTo>
                      <a:pt x="22458961" y="0"/>
                      <a:pt x="22461744" y="2783"/>
                      <a:pt x="22461744" y="6217"/>
                    </a:cubicBezTo>
                    <a:lnTo>
                      <a:pt x="22461744" y="2376208"/>
                    </a:lnTo>
                    <a:cubicBezTo>
                      <a:pt x="22461744" y="2377857"/>
                      <a:pt x="22461089" y="2379438"/>
                      <a:pt x="22459922" y="2380604"/>
                    </a:cubicBezTo>
                    <a:cubicBezTo>
                      <a:pt x="22458756" y="2381770"/>
                      <a:pt x="22457175" y="2382425"/>
                      <a:pt x="22455527" y="2382425"/>
                    </a:cubicBezTo>
                    <a:lnTo>
                      <a:pt x="6217" y="2382425"/>
                    </a:lnTo>
                    <a:cubicBezTo>
                      <a:pt x="4568" y="2382425"/>
                      <a:pt x="2987" y="2381770"/>
                      <a:pt x="1821" y="2380604"/>
                    </a:cubicBezTo>
                    <a:cubicBezTo>
                      <a:pt x="655" y="2379438"/>
                      <a:pt x="0" y="2377857"/>
                      <a:pt x="0" y="2376208"/>
                    </a:cubicBezTo>
                    <a:lnTo>
                      <a:pt x="0" y="6217"/>
                    </a:lnTo>
                    <a:cubicBezTo>
                      <a:pt x="0" y="4568"/>
                      <a:pt x="655" y="2987"/>
                      <a:pt x="1821" y="1821"/>
                    </a:cubicBezTo>
                    <a:cubicBezTo>
                      <a:pt x="2987" y="655"/>
                      <a:pt x="4568" y="0"/>
                      <a:pt x="6217" y="0"/>
                    </a:cubicBezTo>
                    <a:close/>
                  </a:path>
                </a:pathLst>
              </a:custGeom>
              <a:solidFill>
                <a:srgbClr val="99AC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123825"/>
                <a:ext cx="22461744" cy="250625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429875" y="-22328"/>
              <a:ext cx="18810281" cy="2042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60"/>
                </a:lnSpc>
              </a:pPr>
              <a:r>
                <a:rPr lang="en-US" sz="447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Combina: I risultati delle sottosequenze vengono combinati per produrre l'allineamento finale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 rot="5400000">
            <a:off x="8761364" y="7883653"/>
            <a:ext cx="664482" cy="664482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5086350" y="1028700"/>
            <a:ext cx="8115300" cy="1013187"/>
            <a:chOff x="0" y="0"/>
            <a:chExt cx="10820400" cy="135091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Costruzione Matrice di costo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3475849" y="4438909"/>
            <a:ext cx="11301259" cy="2500404"/>
          </a:xfrm>
          <a:custGeom>
            <a:avLst/>
            <a:gdLst/>
            <a:ahLst/>
            <a:cxnLst/>
            <a:rect l="l" t="t" r="r" b="b"/>
            <a:pathLst>
              <a:path w="11301259" h="2500404">
                <a:moveTo>
                  <a:pt x="0" y="0"/>
                </a:moveTo>
                <a:lnTo>
                  <a:pt x="11301259" y="0"/>
                </a:lnTo>
                <a:lnTo>
                  <a:pt x="11301259" y="2500404"/>
                </a:lnTo>
                <a:lnTo>
                  <a:pt x="0" y="25004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TextBox 12"/>
          <p:cNvSpPr txBox="1"/>
          <p:nvPr/>
        </p:nvSpPr>
        <p:spPr>
          <a:xfrm>
            <a:off x="3998496" y="-39009"/>
            <a:ext cx="10291007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Hirschberg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4032" y="3210631"/>
            <a:ext cx="17653968" cy="687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7"/>
              </a:lnSpc>
              <a:spcBef>
                <a:spcPct val="0"/>
              </a:spcBef>
            </a:pPr>
            <a:r>
              <a:rPr lang="en-US" sz="40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La matrice di costo viene riempita tramite la seguente relazione di ricorrenza :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5086350" y="1028700"/>
            <a:ext cx="8115300" cy="1013187"/>
            <a:chOff x="0" y="0"/>
            <a:chExt cx="10820400" cy="135091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Costruzione Matrice di costo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998496" y="-39009"/>
            <a:ext cx="10291007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Hirschberg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86991" y="2181587"/>
            <a:ext cx="491401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Inizializzazione della matrice</a:t>
            </a:r>
          </a:p>
        </p:txBody>
      </p:sp>
      <p:graphicFrame>
        <p:nvGraphicFramePr>
          <p:cNvPr id="13" name="Table 13"/>
          <p:cNvGraphicFramePr>
            <a:graphicFrameLocks noGrp="1"/>
          </p:cNvGraphicFramePr>
          <p:nvPr/>
        </p:nvGraphicFramePr>
        <p:xfrm>
          <a:off x="5332685" y="2895962"/>
          <a:ext cx="7622629" cy="7293531"/>
        </p:xfrm>
        <a:graphic>
          <a:graphicData uri="http://schemas.openxmlformats.org/drawingml/2006/table">
            <a:tbl>
              <a:tblPr/>
              <a:tblGrid>
                <a:gridCol w="1270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61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7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81921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137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6960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1936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0445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0445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0445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TextBox 14"/>
          <p:cNvSpPr txBox="1"/>
          <p:nvPr/>
        </p:nvSpPr>
        <p:spPr>
          <a:xfrm>
            <a:off x="1028700" y="2607376"/>
            <a:ext cx="3094732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: GAAGA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: CACA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72824" y="2619737"/>
            <a:ext cx="4016871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Match: +2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Mismatch: -1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Gap penality: -1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155468" y="5309187"/>
            <a:ext cx="3464327" cy="2027193"/>
            <a:chOff x="0" y="0"/>
            <a:chExt cx="4619103" cy="2702923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66675"/>
              <a:ext cx="4619103" cy="2750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Consideriamo :</a:t>
              </a:r>
            </a:p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X   : GAA</a:t>
              </a:r>
            </a:p>
            <a:p>
              <a:pPr algn="l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X    : GA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61734" y="1107963"/>
              <a:ext cx="679768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left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45715" y="2124228"/>
              <a:ext cx="907891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right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5086350" y="1028700"/>
            <a:ext cx="8115300" cy="1013187"/>
            <a:chOff x="0" y="0"/>
            <a:chExt cx="10820400" cy="135091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Costruzione Matrice di costo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998496" y="-39009"/>
            <a:ext cx="10291007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Hirschberg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70843" y="2183175"/>
            <a:ext cx="614631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Riempimento matrice riga per riga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607376"/>
            <a:ext cx="3094732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: GAAGA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: CACA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55468" y="5309187"/>
            <a:ext cx="3464327" cy="2027193"/>
            <a:chOff x="0" y="0"/>
            <a:chExt cx="4619103" cy="270292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66675"/>
              <a:ext cx="4619103" cy="2750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Consideriamo :</a:t>
              </a:r>
            </a:p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X   : GAA</a:t>
              </a:r>
            </a:p>
            <a:p>
              <a:pPr algn="l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X    : GA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61734" y="1107963"/>
              <a:ext cx="679768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left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45715" y="2124228"/>
              <a:ext cx="907891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right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572824" y="2619737"/>
            <a:ext cx="4016871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Match: +2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Mismatch: -1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Gap penality: -1</a:t>
            </a:r>
          </a:p>
        </p:txBody>
      </p:sp>
      <p:graphicFrame>
        <p:nvGraphicFramePr>
          <p:cNvPr id="19" name="Table 19"/>
          <p:cNvGraphicFramePr>
            <a:graphicFrameLocks noGrp="1"/>
          </p:cNvGraphicFramePr>
          <p:nvPr/>
        </p:nvGraphicFramePr>
        <p:xfrm>
          <a:off x="5332685" y="2895962"/>
          <a:ext cx="7622629" cy="2860480"/>
        </p:xfrm>
        <a:graphic>
          <a:graphicData uri="http://schemas.openxmlformats.org/drawingml/2006/table">
            <a:tbl>
              <a:tblPr/>
              <a:tblGrid>
                <a:gridCol w="1270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61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7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55278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5022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0180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5086350" y="1028700"/>
            <a:ext cx="8115300" cy="1013187"/>
            <a:chOff x="0" y="0"/>
            <a:chExt cx="10820400" cy="135091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Costruzione Matrice di costo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998496" y="-39009"/>
            <a:ext cx="10291007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Hirschberg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70843" y="2183175"/>
            <a:ext cx="614631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Riempimento matrice riga per riga</a:t>
            </a:r>
          </a:p>
        </p:txBody>
      </p:sp>
      <p:graphicFrame>
        <p:nvGraphicFramePr>
          <p:cNvPr id="13" name="Table 13"/>
          <p:cNvGraphicFramePr>
            <a:graphicFrameLocks noGrp="1"/>
          </p:cNvGraphicFramePr>
          <p:nvPr/>
        </p:nvGraphicFramePr>
        <p:xfrm>
          <a:off x="5332685" y="2895962"/>
          <a:ext cx="7622629" cy="4064554"/>
        </p:xfrm>
        <a:graphic>
          <a:graphicData uri="http://schemas.openxmlformats.org/drawingml/2006/table">
            <a:tbl>
              <a:tblPr/>
              <a:tblGrid>
                <a:gridCol w="1270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61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7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63516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3171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461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9406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TextBox 14"/>
          <p:cNvSpPr txBox="1"/>
          <p:nvPr/>
        </p:nvSpPr>
        <p:spPr>
          <a:xfrm>
            <a:off x="1028700" y="2607376"/>
            <a:ext cx="3094732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: GAAGA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: CACA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55468" y="5309187"/>
            <a:ext cx="3464327" cy="2027193"/>
            <a:chOff x="0" y="0"/>
            <a:chExt cx="4619103" cy="270292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4619103" cy="2750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Consideriamo :</a:t>
              </a:r>
            </a:p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X   : GAA</a:t>
              </a:r>
            </a:p>
            <a:p>
              <a:pPr algn="l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X    : GA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61734" y="1107963"/>
              <a:ext cx="679768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left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45715" y="2124228"/>
              <a:ext cx="907891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right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572824" y="2619737"/>
            <a:ext cx="4016871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Match: +2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Mismatch: -1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Gap penality: -1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6498027">
            <a:off x="-1592178" y="8228057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641280">
            <a:off x="15400648" y="7200900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rot="-6438182">
            <a:off x="16118059" y="7791521"/>
            <a:ext cx="1990881" cy="3674445"/>
          </a:xfrm>
          <a:custGeom>
            <a:avLst/>
            <a:gdLst/>
            <a:ahLst/>
            <a:cxnLst/>
            <a:rect l="l" t="t" r="r" b="b"/>
            <a:pathLst>
              <a:path w="1990881" h="3674445">
                <a:moveTo>
                  <a:pt x="0" y="0"/>
                </a:moveTo>
                <a:lnTo>
                  <a:pt x="1990881" y="0"/>
                </a:lnTo>
                <a:lnTo>
                  <a:pt x="1990881" y="3674446"/>
                </a:lnTo>
                <a:lnTo>
                  <a:pt x="0" y="3674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9" name="Group 9"/>
          <p:cNvGrpSpPr/>
          <p:nvPr/>
        </p:nvGrpSpPr>
        <p:grpSpPr>
          <a:xfrm>
            <a:off x="1219154" y="2794288"/>
            <a:ext cx="4585882" cy="3360002"/>
            <a:chOff x="0" y="0"/>
            <a:chExt cx="6114510" cy="4480003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114510" cy="4480003"/>
              <a:chOff x="0" y="0"/>
              <a:chExt cx="4658953" cy="341354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658953" cy="3413540"/>
              </a:xfrm>
              <a:custGeom>
                <a:avLst/>
                <a:gdLst/>
                <a:ahLst/>
                <a:cxnLst/>
                <a:rect l="l" t="t" r="r" b="b"/>
                <a:pathLst>
                  <a:path w="4658953" h="3413540">
                    <a:moveTo>
                      <a:pt x="29973" y="0"/>
                    </a:moveTo>
                    <a:lnTo>
                      <a:pt x="4628980" y="0"/>
                    </a:lnTo>
                    <a:cubicBezTo>
                      <a:pt x="4636930" y="0"/>
                      <a:pt x="4644553" y="3158"/>
                      <a:pt x="4650174" y="8779"/>
                    </a:cubicBezTo>
                    <a:cubicBezTo>
                      <a:pt x="4655795" y="14400"/>
                      <a:pt x="4658953" y="22024"/>
                      <a:pt x="4658953" y="29973"/>
                    </a:cubicBezTo>
                    <a:lnTo>
                      <a:pt x="4658953" y="3383567"/>
                    </a:lnTo>
                    <a:cubicBezTo>
                      <a:pt x="4658953" y="3391517"/>
                      <a:pt x="4655795" y="3399140"/>
                      <a:pt x="4650174" y="3404761"/>
                    </a:cubicBezTo>
                    <a:cubicBezTo>
                      <a:pt x="4644553" y="3410382"/>
                      <a:pt x="4636930" y="3413540"/>
                      <a:pt x="4628980" y="3413540"/>
                    </a:cubicBezTo>
                    <a:lnTo>
                      <a:pt x="29973" y="3413540"/>
                    </a:lnTo>
                    <a:cubicBezTo>
                      <a:pt x="22024" y="3413540"/>
                      <a:pt x="14400" y="3410382"/>
                      <a:pt x="8779" y="3404761"/>
                    </a:cubicBezTo>
                    <a:cubicBezTo>
                      <a:pt x="3158" y="3399140"/>
                      <a:pt x="0" y="3391517"/>
                      <a:pt x="0" y="3383567"/>
                    </a:cubicBezTo>
                    <a:lnTo>
                      <a:pt x="0" y="29973"/>
                    </a:lnTo>
                    <a:cubicBezTo>
                      <a:pt x="0" y="22024"/>
                      <a:pt x="3158" y="14400"/>
                      <a:pt x="8779" y="8779"/>
                    </a:cubicBezTo>
                    <a:cubicBezTo>
                      <a:pt x="14400" y="3158"/>
                      <a:pt x="22024" y="0"/>
                      <a:pt x="29973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123825"/>
                <a:ext cx="4658953" cy="3537365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33806" y="9414"/>
              <a:ext cx="5855014" cy="4375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37"/>
                </a:lnSpc>
              </a:pPr>
              <a:r>
                <a:rPr lang="en-US" sz="474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Suddivisione del problema in sottoproblemi indipendenti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596777" y="337535"/>
            <a:ext cx="13094446" cy="1335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1"/>
              </a:lnSpc>
            </a:pPr>
            <a:r>
              <a:rPr lang="en-US" sz="7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Programmazione dinamica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5086350" y="1028700"/>
            <a:ext cx="8115300" cy="1013187"/>
            <a:chOff x="0" y="0"/>
            <a:chExt cx="10820400" cy="135091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Costruzione Matrice di costo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998496" y="-39009"/>
            <a:ext cx="10291007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Hirschberg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68882" y="2265949"/>
            <a:ext cx="895023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In base al punto ottimale, la sequenza Y viene divisa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72824" y="2619737"/>
            <a:ext cx="4016871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Match: +2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Mismatch: -1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Gap penality: -1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607376"/>
            <a:ext cx="3094732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: GAAGA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: CACA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55468" y="5309187"/>
            <a:ext cx="3464327" cy="2027193"/>
            <a:chOff x="0" y="0"/>
            <a:chExt cx="4619103" cy="270292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4619103" cy="2750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Consideriamo :</a:t>
              </a:r>
            </a:p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X   : GAA</a:t>
              </a:r>
            </a:p>
            <a:p>
              <a:pPr algn="l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X    : GA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61734" y="1107963"/>
              <a:ext cx="679768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left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45715" y="2124228"/>
              <a:ext cx="907891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right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55468" y="7705793"/>
            <a:ext cx="3464327" cy="2055058"/>
            <a:chOff x="0" y="0"/>
            <a:chExt cx="4619103" cy="274007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66675"/>
              <a:ext cx="4619103" cy="2750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Consideriamo :</a:t>
              </a:r>
            </a:p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Y   : CA</a:t>
              </a:r>
            </a:p>
            <a:p>
              <a:pPr algn="l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Y    : CA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72718" y="1246717"/>
              <a:ext cx="679768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left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40191" y="2161382"/>
              <a:ext cx="907891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right</a:t>
              </a:r>
            </a:p>
          </p:txBody>
        </p:sp>
      </p:grpSp>
      <p:graphicFrame>
        <p:nvGraphicFramePr>
          <p:cNvPr id="23" name="Table 23"/>
          <p:cNvGraphicFramePr>
            <a:graphicFrameLocks noGrp="1"/>
          </p:cNvGraphicFramePr>
          <p:nvPr/>
        </p:nvGraphicFramePr>
        <p:xfrm>
          <a:off x="5332685" y="2895962"/>
          <a:ext cx="7622629" cy="5268631"/>
        </p:xfrm>
        <a:graphic>
          <a:graphicData uri="http://schemas.openxmlformats.org/drawingml/2006/table">
            <a:tbl>
              <a:tblPr/>
              <a:tblGrid>
                <a:gridCol w="1270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61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7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6804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7655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3017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4955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4955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2929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5086350" y="1028700"/>
            <a:ext cx="8115300" cy="1013187"/>
            <a:chOff x="0" y="0"/>
            <a:chExt cx="10820400" cy="135091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Costruzione Matrice di costo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998496" y="-39009"/>
            <a:ext cx="10291007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Hirschberg</a:t>
            </a:r>
          </a:p>
        </p:txBody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5207204" y="3061510"/>
          <a:ext cx="7622631" cy="4906058"/>
        </p:xfrm>
        <a:graphic>
          <a:graphicData uri="http://schemas.openxmlformats.org/drawingml/2006/table">
            <a:tbl>
              <a:tblPr/>
              <a:tblGrid>
                <a:gridCol w="190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4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7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0298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9773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532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532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532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1028700" y="2607376"/>
            <a:ext cx="3094732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: GAAGA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: CACA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5468" y="5242512"/>
            <a:ext cx="3464327" cy="207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Consideriamo :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  : GAA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   : GA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6768" y="6125872"/>
            <a:ext cx="509826" cy="448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left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4753" y="6888071"/>
            <a:ext cx="680918" cy="448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right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55468" y="7705793"/>
            <a:ext cx="3464327" cy="2055058"/>
            <a:chOff x="0" y="0"/>
            <a:chExt cx="4619103" cy="274007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66675"/>
              <a:ext cx="4619103" cy="2750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Consideriamo :</a:t>
              </a:r>
            </a:p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Y   : CA</a:t>
              </a:r>
            </a:p>
            <a:p>
              <a:pPr algn="l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Y    : CA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72718" y="1246717"/>
              <a:ext cx="679768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left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40191" y="2161382"/>
              <a:ext cx="907891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right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572824" y="2619737"/>
            <a:ext cx="4016871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Match: +2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Mismatch: -1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Gap penality: -1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5086350" y="2323099"/>
            <a:ext cx="8115300" cy="476250"/>
            <a:chOff x="0" y="0"/>
            <a:chExt cx="10820400" cy="635000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57150"/>
              <a:ext cx="10820400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Matrice parte sinistra X    : GAA, Y    : CA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5230193" y="56304"/>
              <a:ext cx="679768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left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796562" y="56304"/>
              <a:ext cx="679768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left</a:t>
              </a: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5086350" y="1028700"/>
            <a:ext cx="8115300" cy="1013187"/>
            <a:chOff x="0" y="0"/>
            <a:chExt cx="10820400" cy="135091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Costruzione Matrice di costo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998496" y="-39009"/>
            <a:ext cx="10291007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Hirschberg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79355" y="2200067"/>
            <a:ext cx="512929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Allineamento sinistro: </a:t>
            </a:r>
          </a:p>
        </p:txBody>
      </p:sp>
      <p:graphicFrame>
        <p:nvGraphicFramePr>
          <p:cNvPr id="13" name="Table 13"/>
          <p:cNvGraphicFramePr>
            <a:graphicFrameLocks noGrp="1"/>
          </p:cNvGraphicFramePr>
          <p:nvPr/>
        </p:nvGraphicFramePr>
        <p:xfrm>
          <a:off x="5332685" y="3687099"/>
          <a:ext cx="7622631" cy="4906058"/>
        </p:xfrm>
        <a:graphic>
          <a:graphicData uri="http://schemas.openxmlformats.org/drawingml/2006/table">
            <a:tbl>
              <a:tblPr/>
              <a:tblGrid>
                <a:gridCol w="190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4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7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0298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9773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532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532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532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4" name="Group 14"/>
          <p:cNvGrpSpPr/>
          <p:nvPr/>
        </p:nvGrpSpPr>
        <p:grpSpPr>
          <a:xfrm>
            <a:off x="8109303" y="4928717"/>
            <a:ext cx="4199631" cy="3405612"/>
            <a:chOff x="0" y="0"/>
            <a:chExt cx="5599508" cy="4540815"/>
          </a:xfrm>
        </p:grpSpPr>
        <p:sp>
          <p:nvSpPr>
            <p:cNvPr id="15" name="AutoShape 15"/>
            <p:cNvSpPr/>
            <p:nvPr/>
          </p:nvSpPr>
          <p:spPr>
            <a:xfrm flipH="1" flipV="1">
              <a:off x="2627835" y="2907451"/>
              <a:ext cx="2899019" cy="1492215"/>
            </a:xfrm>
            <a:prstGeom prst="line">
              <a:avLst/>
            </a:prstGeom>
            <a:ln w="317500" cap="rnd">
              <a:solidFill>
                <a:srgbClr val="13AB2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2774211" y="1426612"/>
              <a:ext cx="0" cy="1630959"/>
            </a:xfrm>
            <a:prstGeom prst="line">
              <a:avLst/>
            </a:prstGeom>
            <a:ln w="317500" cap="rnd">
              <a:solidFill>
                <a:srgbClr val="13AB2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AutoShape 17"/>
            <p:cNvSpPr/>
            <p:nvPr/>
          </p:nvSpPr>
          <p:spPr>
            <a:xfrm>
              <a:off x="73515" y="140702"/>
              <a:ext cx="2822125" cy="1474513"/>
            </a:xfrm>
            <a:prstGeom prst="line">
              <a:avLst/>
            </a:prstGeom>
            <a:ln w="317500" cap="rnd">
              <a:solidFill>
                <a:srgbClr val="13AB25"/>
              </a:solidFill>
              <a:prstDash val="solid"/>
              <a:headEnd type="arrow" w="med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2607376"/>
            <a:ext cx="3094732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: GAAGA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: CACA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55468" y="5309187"/>
            <a:ext cx="3464327" cy="2027193"/>
            <a:chOff x="0" y="0"/>
            <a:chExt cx="4619103" cy="270292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66675"/>
              <a:ext cx="4619103" cy="2750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Consideriamo :</a:t>
              </a:r>
            </a:p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X   : GAA</a:t>
              </a:r>
            </a:p>
            <a:p>
              <a:pPr algn="l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X    : GA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61734" y="1107963"/>
              <a:ext cx="679768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left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45715" y="2124228"/>
              <a:ext cx="907891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right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55468" y="7705793"/>
            <a:ext cx="3464327" cy="2055058"/>
            <a:chOff x="0" y="0"/>
            <a:chExt cx="4619103" cy="2740077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66675"/>
              <a:ext cx="4619103" cy="2750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Consideriamo :</a:t>
              </a:r>
            </a:p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Y   : CA</a:t>
              </a:r>
            </a:p>
            <a:p>
              <a:pPr algn="l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Y    : CA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72718" y="1246717"/>
              <a:ext cx="679768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left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40191" y="2161382"/>
              <a:ext cx="907891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right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572824" y="2619737"/>
            <a:ext cx="4016871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Match: +2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Mismatch: -1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Gap penality: -1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77809" y="2872597"/>
            <a:ext cx="373238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   : GAA, Y    : -CA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24144" y="2953040"/>
            <a:ext cx="509826" cy="448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left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424620" y="2953040"/>
            <a:ext cx="509826" cy="448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left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5086350" y="1028700"/>
            <a:ext cx="8115300" cy="1013187"/>
            <a:chOff x="0" y="0"/>
            <a:chExt cx="10820400" cy="135091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Costruzione Matrice di costo</a:t>
              </a:r>
            </a:p>
          </p:txBody>
        </p:sp>
      </p:grp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5332685" y="3401349"/>
          <a:ext cx="7622631" cy="3883270"/>
        </p:xfrm>
        <a:graphic>
          <a:graphicData uri="http://schemas.openxmlformats.org/drawingml/2006/table">
            <a:tbl>
              <a:tblPr/>
              <a:tblGrid>
                <a:gridCol w="190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4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7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0932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0508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5915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5915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3998496" y="-39009"/>
            <a:ext cx="10291007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Hirschberg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607376"/>
            <a:ext cx="3094732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: GAAGA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: CACA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55468" y="5309187"/>
            <a:ext cx="3464327" cy="2027193"/>
            <a:chOff x="0" y="0"/>
            <a:chExt cx="4619103" cy="270292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66675"/>
              <a:ext cx="4619103" cy="2750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Consideriamo :</a:t>
              </a:r>
            </a:p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X   : GAA</a:t>
              </a:r>
            </a:p>
            <a:p>
              <a:pPr algn="l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X    : GA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61734" y="1107963"/>
              <a:ext cx="679768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left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45715" y="2124228"/>
              <a:ext cx="907891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right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55468" y="7705793"/>
            <a:ext cx="3464327" cy="2055058"/>
            <a:chOff x="0" y="0"/>
            <a:chExt cx="4619103" cy="274007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4619103" cy="2750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Consideriamo :</a:t>
              </a:r>
            </a:p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Y   : CA</a:t>
              </a:r>
            </a:p>
            <a:p>
              <a:pPr algn="l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Y    : CA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72718" y="1246717"/>
              <a:ext cx="679768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left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40191" y="2161382"/>
              <a:ext cx="907891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right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572824" y="2619737"/>
            <a:ext cx="4016871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Match: +2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Mismatch: -1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Gap penality: -1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086350" y="2378776"/>
            <a:ext cx="81153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Matrice parte destra X     : GA, Y     : CA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801347" y="2463867"/>
            <a:ext cx="799605" cy="448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right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616226" y="2463867"/>
            <a:ext cx="799605" cy="448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right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5086350" y="1028700"/>
            <a:ext cx="8115300" cy="1013187"/>
            <a:chOff x="0" y="0"/>
            <a:chExt cx="10820400" cy="135091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Costruzione Matrice di costo</a:t>
              </a:r>
            </a:p>
          </p:txBody>
        </p:sp>
      </p:grp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5332685" y="3401349"/>
          <a:ext cx="7622631" cy="3883270"/>
        </p:xfrm>
        <a:graphic>
          <a:graphicData uri="http://schemas.openxmlformats.org/drawingml/2006/table">
            <a:tbl>
              <a:tblPr/>
              <a:tblGrid>
                <a:gridCol w="190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4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7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0932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0508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5915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5915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3998496" y="-39009"/>
            <a:ext cx="10291007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Hirschberg</a:t>
            </a:r>
          </a:p>
        </p:txBody>
      </p:sp>
      <p:sp>
        <p:nvSpPr>
          <p:cNvPr id="13" name="AutoShape 13"/>
          <p:cNvSpPr/>
          <p:nvPr/>
        </p:nvSpPr>
        <p:spPr>
          <a:xfrm flipH="1" flipV="1">
            <a:off x="10101833" y="5750657"/>
            <a:ext cx="2154142" cy="1144253"/>
          </a:xfrm>
          <a:prstGeom prst="line">
            <a:avLst/>
          </a:prstGeom>
          <a:ln w="238125" cap="rnd">
            <a:solidFill>
              <a:srgbClr val="13AB2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4" name="AutoShape 14"/>
          <p:cNvSpPr/>
          <p:nvPr/>
        </p:nvSpPr>
        <p:spPr>
          <a:xfrm flipH="1" flipV="1">
            <a:off x="8109596" y="4628737"/>
            <a:ext cx="2255617" cy="1268426"/>
          </a:xfrm>
          <a:prstGeom prst="line">
            <a:avLst/>
          </a:prstGeom>
          <a:ln w="238125" cap="rnd">
            <a:solidFill>
              <a:srgbClr val="13AB25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it-IT"/>
          </a:p>
        </p:txBody>
      </p:sp>
      <p:sp>
        <p:nvSpPr>
          <p:cNvPr id="15" name="TextBox 15"/>
          <p:cNvSpPr txBox="1"/>
          <p:nvPr/>
        </p:nvSpPr>
        <p:spPr>
          <a:xfrm>
            <a:off x="6825159" y="2265949"/>
            <a:ext cx="512929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Allineamento destro: GA CA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607376"/>
            <a:ext cx="3094732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X : GAAGA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Y : CACA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55468" y="5309187"/>
            <a:ext cx="3464327" cy="2027193"/>
            <a:chOff x="0" y="0"/>
            <a:chExt cx="4619103" cy="270292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66675"/>
              <a:ext cx="4619103" cy="2750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Consideriamo :</a:t>
              </a:r>
            </a:p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X   : GAA</a:t>
              </a:r>
            </a:p>
            <a:p>
              <a:pPr algn="l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X    : GA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61734" y="1107963"/>
              <a:ext cx="679768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left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45715" y="2124228"/>
              <a:ext cx="907891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right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55468" y="7705793"/>
            <a:ext cx="3464327" cy="2055058"/>
            <a:chOff x="0" y="0"/>
            <a:chExt cx="4619103" cy="274007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66675"/>
              <a:ext cx="4619103" cy="2750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Consideriamo :</a:t>
              </a:r>
            </a:p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Y   : CA</a:t>
              </a:r>
            </a:p>
            <a:p>
              <a:pPr algn="l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Y    : CA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72718" y="1246717"/>
              <a:ext cx="679768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left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40191" y="2161382"/>
              <a:ext cx="907891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right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572824" y="2619737"/>
            <a:ext cx="4016871" cy="195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Match: +2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Mismatch: -1</a:t>
            </a:r>
          </a:p>
          <a:p>
            <a:pPr marL="807747" lvl="1" indent="-403873" algn="l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Gap penality: -1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5086350" y="1028700"/>
            <a:ext cx="8115300" cy="1013187"/>
            <a:chOff x="0" y="0"/>
            <a:chExt cx="10820400" cy="135091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Costruzione Matrice di costo</a:t>
              </a:r>
            </a:p>
          </p:txBody>
        </p:sp>
      </p:grp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9967064" y="3904069"/>
          <a:ext cx="7622631" cy="3883270"/>
        </p:xfrm>
        <a:graphic>
          <a:graphicData uri="http://schemas.openxmlformats.org/drawingml/2006/table">
            <a:tbl>
              <a:tblPr/>
              <a:tblGrid>
                <a:gridCol w="190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4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7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0932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0508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5915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5915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3998496" y="-39009"/>
            <a:ext cx="10291007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Hirschberg</a:t>
            </a:r>
          </a:p>
        </p:txBody>
      </p:sp>
      <p:sp>
        <p:nvSpPr>
          <p:cNvPr id="13" name="AutoShape 13"/>
          <p:cNvSpPr/>
          <p:nvPr/>
        </p:nvSpPr>
        <p:spPr>
          <a:xfrm flipH="1" flipV="1">
            <a:off x="14830543" y="6337700"/>
            <a:ext cx="2041695" cy="1084522"/>
          </a:xfrm>
          <a:prstGeom prst="line">
            <a:avLst/>
          </a:prstGeom>
          <a:ln w="228600" cap="rnd">
            <a:solidFill>
              <a:srgbClr val="13AB2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4" name="AutoShape 14"/>
          <p:cNvSpPr/>
          <p:nvPr/>
        </p:nvSpPr>
        <p:spPr>
          <a:xfrm flipH="1" flipV="1">
            <a:off x="12526839" y="5213851"/>
            <a:ext cx="2674532" cy="1320855"/>
          </a:xfrm>
          <a:prstGeom prst="line">
            <a:avLst/>
          </a:prstGeom>
          <a:ln w="228600" cap="rnd">
            <a:solidFill>
              <a:srgbClr val="13AB25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it-IT"/>
          </a:p>
        </p:txBody>
      </p:sp>
      <p:sp>
        <p:nvSpPr>
          <p:cNvPr id="15" name="TextBox 15"/>
          <p:cNvSpPr txBox="1"/>
          <p:nvPr/>
        </p:nvSpPr>
        <p:spPr>
          <a:xfrm>
            <a:off x="6825159" y="2265949"/>
            <a:ext cx="512929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Concatenazione allineamenti</a:t>
            </a:r>
          </a:p>
        </p:txBody>
      </p: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634032" y="3904069"/>
          <a:ext cx="7622631" cy="4906058"/>
        </p:xfrm>
        <a:graphic>
          <a:graphicData uri="http://schemas.openxmlformats.org/drawingml/2006/table">
            <a:tbl>
              <a:tblPr/>
              <a:tblGrid>
                <a:gridCol w="190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4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7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0298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9773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532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532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532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Group 17"/>
          <p:cNvGrpSpPr/>
          <p:nvPr/>
        </p:nvGrpSpPr>
        <p:grpSpPr>
          <a:xfrm>
            <a:off x="3410650" y="5145687"/>
            <a:ext cx="4199631" cy="3405612"/>
            <a:chOff x="0" y="0"/>
            <a:chExt cx="5599508" cy="4540815"/>
          </a:xfrm>
        </p:grpSpPr>
        <p:sp>
          <p:nvSpPr>
            <p:cNvPr id="18" name="AutoShape 18"/>
            <p:cNvSpPr/>
            <p:nvPr/>
          </p:nvSpPr>
          <p:spPr>
            <a:xfrm flipH="1" flipV="1">
              <a:off x="2627835" y="2907451"/>
              <a:ext cx="2899019" cy="1492215"/>
            </a:xfrm>
            <a:prstGeom prst="line">
              <a:avLst/>
            </a:prstGeom>
            <a:ln w="317500" cap="rnd">
              <a:solidFill>
                <a:srgbClr val="13AB2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2774211" y="1426612"/>
              <a:ext cx="0" cy="1630959"/>
            </a:xfrm>
            <a:prstGeom prst="line">
              <a:avLst/>
            </a:prstGeom>
            <a:ln w="317500" cap="rnd">
              <a:solidFill>
                <a:srgbClr val="13AB2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AutoShape 20"/>
            <p:cNvSpPr/>
            <p:nvPr/>
          </p:nvSpPr>
          <p:spPr>
            <a:xfrm>
              <a:off x="73515" y="140702"/>
              <a:ext cx="2822125" cy="1474513"/>
            </a:xfrm>
            <a:prstGeom prst="line">
              <a:avLst/>
            </a:prstGeom>
            <a:ln w="317500" cap="rnd">
              <a:solidFill>
                <a:srgbClr val="13AB25"/>
              </a:solidFill>
              <a:prstDash val="solid"/>
              <a:headEnd type="arrow" w="med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255438" y="3115599"/>
            <a:ext cx="512929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Allineamento destro: GA CA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85942" y="2999194"/>
            <a:ext cx="599117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Allineamento sinistro: GAA.  -CA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03896" y="9095878"/>
            <a:ext cx="17080208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ALLINEAMENTO GLOBALE: GAAGA -CACA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5086350" y="1028700"/>
            <a:ext cx="8115300" cy="1013187"/>
            <a:chOff x="0" y="0"/>
            <a:chExt cx="10820400" cy="135091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820400" cy="1350916"/>
              <a:chOff x="0" y="0"/>
              <a:chExt cx="2870132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70132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870132" h="358333">
                    <a:moveTo>
                      <a:pt x="48654" y="0"/>
                    </a:moveTo>
                    <a:lnTo>
                      <a:pt x="2821479" y="0"/>
                    </a:lnTo>
                    <a:cubicBezTo>
                      <a:pt x="2848349" y="0"/>
                      <a:pt x="2870132" y="21783"/>
                      <a:pt x="2870132" y="48654"/>
                    </a:cubicBezTo>
                    <a:lnTo>
                      <a:pt x="2870132" y="309680"/>
                    </a:lnTo>
                    <a:cubicBezTo>
                      <a:pt x="2870132" y="336550"/>
                      <a:pt x="2848349" y="358333"/>
                      <a:pt x="2821479" y="358333"/>
                    </a:cubicBezTo>
                    <a:lnTo>
                      <a:pt x="48654" y="358333"/>
                    </a:lnTo>
                    <a:cubicBezTo>
                      <a:pt x="21783" y="358333"/>
                      <a:pt x="0" y="336550"/>
                      <a:pt x="0" y="309680"/>
                    </a:cubicBezTo>
                    <a:lnTo>
                      <a:pt x="0" y="48654"/>
                    </a:lnTo>
                    <a:cubicBezTo>
                      <a:pt x="0" y="21783"/>
                      <a:pt x="21783" y="0"/>
                      <a:pt x="48654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2870132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36786" y="206616"/>
              <a:ext cx="10361190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Ricorsione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998496" y="-39009"/>
            <a:ext cx="10291007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Algoritmo di Hirschberg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1406" y="3443211"/>
            <a:ext cx="16305189" cy="413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3"/>
              </a:lnSpc>
            </a:pPr>
            <a:r>
              <a:rPr lang="en-US" sz="471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L’algoritmo è ricorsivo, quindi se le sequenze sono ancora troppo lunghe dopo la divisione, si ripete il processo.</a:t>
            </a:r>
          </a:p>
          <a:p>
            <a:pPr algn="ctr">
              <a:lnSpc>
                <a:spcPts val="6603"/>
              </a:lnSpc>
            </a:pPr>
            <a:r>
              <a:rPr lang="en-US" sz="471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Quando le sottosequenze sono sufficientemente piccole, si calcola l’allineamento ottimale usando l’approccio classico di Needleman-Wunsch.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7233776">
            <a:off x="-669666" y="8630845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1247354">
            <a:off x="-3480091" y="-1893548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400000">
            <a:off x="100540" y="-588174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8"/>
                </a:lnTo>
                <a:lnTo>
                  <a:pt x="0" y="2703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-163302" y="8026360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7" name="Group 7"/>
          <p:cNvGrpSpPr/>
          <p:nvPr/>
        </p:nvGrpSpPr>
        <p:grpSpPr>
          <a:xfrm>
            <a:off x="1452267" y="2652909"/>
            <a:ext cx="4836478" cy="2389007"/>
            <a:chOff x="0" y="0"/>
            <a:chExt cx="6448638" cy="318534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448638" cy="3185342"/>
              <a:chOff x="0" y="0"/>
              <a:chExt cx="1951277" cy="96384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51277" cy="963845"/>
              </a:xfrm>
              <a:custGeom>
                <a:avLst/>
                <a:gdLst/>
                <a:ahLst/>
                <a:cxnLst/>
                <a:rect l="l" t="t" r="r" b="b"/>
                <a:pathLst>
                  <a:path w="1951277" h="963845">
                    <a:moveTo>
                      <a:pt x="71564" y="0"/>
                    </a:moveTo>
                    <a:lnTo>
                      <a:pt x="1879713" y="0"/>
                    </a:lnTo>
                    <a:cubicBezTo>
                      <a:pt x="1919237" y="0"/>
                      <a:pt x="1951277" y="32040"/>
                      <a:pt x="1951277" y="71564"/>
                    </a:cubicBezTo>
                    <a:lnTo>
                      <a:pt x="1951277" y="892280"/>
                    </a:lnTo>
                    <a:cubicBezTo>
                      <a:pt x="1951277" y="931804"/>
                      <a:pt x="1919237" y="963845"/>
                      <a:pt x="1879713" y="963845"/>
                    </a:cubicBezTo>
                    <a:lnTo>
                      <a:pt x="71564" y="963845"/>
                    </a:lnTo>
                    <a:cubicBezTo>
                      <a:pt x="32040" y="963845"/>
                      <a:pt x="0" y="931804"/>
                      <a:pt x="0" y="892280"/>
                    </a:cubicBezTo>
                    <a:lnTo>
                      <a:pt x="0" y="71564"/>
                    </a:lnTo>
                    <a:cubicBezTo>
                      <a:pt x="0" y="32040"/>
                      <a:pt x="32040" y="0"/>
                      <a:pt x="71564" y="0"/>
                    </a:cubicBezTo>
                    <a:close/>
                  </a:path>
                </a:pathLst>
              </a:custGeom>
              <a:solidFill>
                <a:srgbClr val="FFF4E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33350"/>
                <a:ext cx="1951277" cy="1097195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510364" y="711503"/>
              <a:ext cx="5427910" cy="1719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5"/>
                </a:lnSpc>
              </a:pPr>
              <a:r>
                <a:rPr lang="en-US" sz="2496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Genera coppie di sequenze DNa casuali di varie lunghezze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724627" y="2652909"/>
            <a:ext cx="4836478" cy="2389007"/>
            <a:chOff x="0" y="0"/>
            <a:chExt cx="6448638" cy="318534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6448638" cy="3185342"/>
              <a:chOff x="0" y="0"/>
              <a:chExt cx="1951277" cy="96384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51277" cy="963845"/>
              </a:xfrm>
              <a:custGeom>
                <a:avLst/>
                <a:gdLst/>
                <a:ahLst/>
                <a:cxnLst/>
                <a:rect l="l" t="t" r="r" b="b"/>
                <a:pathLst>
                  <a:path w="1951277" h="963845">
                    <a:moveTo>
                      <a:pt x="71564" y="0"/>
                    </a:moveTo>
                    <a:lnTo>
                      <a:pt x="1879713" y="0"/>
                    </a:lnTo>
                    <a:cubicBezTo>
                      <a:pt x="1919237" y="0"/>
                      <a:pt x="1951277" y="32040"/>
                      <a:pt x="1951277" y="71564"/>
                    </a:cubicBezTo>
                    <a:lnTo>
                      <a:pt x="1951277" y="892280"/>
                    </a:lnTo>
                    <a:cubicBezTo>
                      <a:pt x="1951277" y="931804"/>
                      <a:pt x="1919237" y="963845"/>
                      <a:pt x="1879713" y="963845"/>
                    </a:cubicBezTo>
                    <a:lnTo>
                      <a:pt x="71564" y="963845"/>
                    </a:lnTo>
                    <a:cubicBezTo>
                      <a:pt x="32040" y="963845"/>
                      <a:pt x="0" y="931804"/>
                      <a:pt x="0" y="892280"/>
                    </a:cubicBezTo>
                    <a:lnTo>
                      <a:pt x="0" y="71564"/>
                    </a:lnTo>
                    <a:cubicBezTo>
                      <a:pt x="0" y="32040"/>
                      <a:pt x="32040" y="0"/>
                      <a:pt x="71564" y="0"/>
                    </a:cubicBezTo>
                    <a:close/>
                  </a:path>
                </a:pathLst>
              </a:custGeom>
              <a:solidFill>
                <a:srgbClr val="FFEBCD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33350"/>
                <a:ext cx="1951277" cy="1097195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510364" y="711503"/>
              <a:ext cx="5427910" cy="1719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5"/>
                </a:lnSpc>
              </a:pPr>
              <a:r>
                <a:rPr lang="en-US" sz="2496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Calcola il miglior allineamento per ogni coppia usando i due algoritmi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999255" y="2652909"/>
            <a:ext cx="4836478" cy="2389007"/>
            <a:chOff x="0" y="0"/>
            <a:chExt cx="6448638" cy="3185342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6448638" cy="3185342"/>
              <a:chOff x="0" y="0"/>
              <a:chExt cx="1951277" cy="96384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51277" cy="963845"/>
              </a:xfrm>
              <a:custGeom>
                <a:avLst/>
                <a:gdLst/>
                <a:ahLst/>
                <a:cxnLst/>
                <a:rect l="l" t="t" r="r" b="b"/>
                <a:pathLst>
                  <a:path w="1951277" h="963845">
                    <a:moveTo>
                      <a:pt x="71564" y="0"/>
                    </a:moveTo>
                    <a:lnTo>
                      <a:pt x="1879713" y="0"/>
                    </a:lnTo>
                    <a:cubicBezTo>
                      <a:pt x="1919237" y="0"/>
                      <a:pt x="1951277" y="32040"/>
                      <a:pt x="1951277" y="71564"/>
                    </a:cubicBezTo>
                    <a:lnTo>
                      <a:pt x="1951277" y="892280"/>
                    </a:lnTo>
                    <a:cubicBezTo>
                      <a:pt x="1951277" y="931804"/>
                      <a:pt x="1919237" y="963845"/>
                      <a:pt x="1879713" y="963845"/>
                    </a:cubicBezTo>
                    <a:lnTo>
                      <a:pt x="71564" y="963845"/>
                    </a:lnTo>
                    <a:cubicBezTo>
                      <a:pt x="32040" y="963845"/>
                      <a:pt x="0" y="931804"/>
                      <a:pt x="0" y="892280"/>
                    </a:cubicBezTo>
                    <a:lnTo>
                      <a:pt x="0" y="71564"/>
                    </a:lnTo>
                    <a:cubicBezTo>
                      <a:pt x="0" y="32040"/>
                      <a:pt x="32040" y="0"/>
                      <a:pt x="71564" y="0"/>
                    </a:cubicBezTo>
                    <a:close/>
                  </a:path>
                </a:pathLst>
              </a:custGeom>
              <a:solidFill>
                <a:srgbClr val="FFEBCD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133350"/>
                <a:ext cx="1951277" cy="1097195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510364" y="711503"/>
              <a:ext cx="5427910" cy="1719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5"/>
                </a:lnSpc>
              </a:pPr>
              <a:r>
                <a:rPr lang="en-US" sz="2496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Monitora e confronta il cosumo di memoria e il tempo di esecuzione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724627" y="6216167"/>
            <a:ext cx="4836478" cy="1949966"/>
            <a:chOff x="0" y="0"/>
            <a:chExt cx="6448638" cy="2599954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6448638" cy="2599954"/>
              <a:chOff x="0" y="0"/>
              <a:chExt cx="1951277" cy="78671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51277" cy="786714"/>
              </a:xfrm>
              <a:custGeom>
                <a:avLst/>
                <a:gdLst/>
                <a:ahLst/>
                <a:cxnLst/>
                <a:rect l="l" t="t" r="r" b="b"/>
                <a:pathLst>
                  <a:path w="1951277" h="786714">
                    <a:moveTo>
                      <a:pt x="71564" y="0"/>
                    </a:moveTo>
                    <a:lnTo>
                      <a:pt x="1879713" y="0"/>
                    </a:lnTo>
                    <a:cubicBezTo>
                      <a:pt x="1919237" y="0"/>
                      <a:pt x="1951277" y="32040"/>
                      <a:pt x="1951277" y="71564"/>
                    </a:cubicBezTo>
                    <a:lnTo>
                      <a:pt x="1951277" y="715149"/>
                    </a:lnTo>
                    <a:cubicBezTo>
                      <a:pt x="1951277" y="754673"/>
                      <a:pt x="1919237" y="786714"/>
                      <a:pt x="1879713" y="786714"/>
                    </a:cubicBezTo>
                    <a:lnTo>
                      <a:pt x="71564" y="786714"/>
                    </a:lnTo>
                    <a:cubicBezTo>
                      <a:pt x="32040" y="786714"/>
                      <a:pt x="0" y="754673"/>
                      <a:pt x="0" y="715149"/>
                    </a:cubicBezTo>
                    <a:lnTo>
                      <a:pt x="0" y="71564"/>
                    </a:lnTo>
                    <a:cubicBezTo>
                      <a:pt x="0" y="32040"/>
                      <a:pt x="32040" y="0"/>
                      <a:pt x="71564" y="0"/>
                    </a:cubicBezTo>
                    <a:close/>
                  </a:path>
                </a:pathLst>
              </a:custGeom>
              <a:solidFill>
                <a:srgbClr val="FFD69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133350"/>
                <a:ext cx="1951277" cy="920064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510364" y="711503"/>
              <a:ext cx="5427910" cy="1133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5"/>
                </a:lnSpc>
              </a:pPr>
              <a:r>
                <a:rPr lang="en-US" sz="2496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Vengono visualizzati i risultati con grafici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809002" y="6216167"/>
            <a:ext cx="2927819" cy="3226300"/>
            <a:chOff x="0" y="0"/>
            <a:chExt cx="3903759" cy="430173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903759" cy="4301733"/>
            </a:xfrm>
            <a:custGeom>
              <a:avLst/>
              <a:gdLst/>
              <a:ahLst/>
              <a:cxnLst/>
              <a:rect l="l" t="t" r="r" b="b"/>
              <a:pathLst>
                <a:path w="3903759" h="4301733">
                  <a:moveTo>
                    <a:pt x="0" y="0"/>
                  </a:moveTo>
                  <a:lnTo>
                    <a:pt x="3903759" y="0"/>
                  </a:lnTo>
                  <a:lnTo>
                    <a:pt x="3903759" y="4301733"/>
                  </a:lnTo>
                  <a:lnTo>
                    <a:pt x="0" y="4301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1222" y="698497"/>
              <a:ext cx="3882537" cy="2123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4"/>
                </a:lnSpc>
              </a:pPr>
              <a:r>
                <a:rPr lang="en-US" sz="183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L’obiettivo è quello di valutare il tempo di esecuzione e l’utilizzo della memoria per entrambi gli algoritmi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625780" y="59077"/>
            <a:ext cx="14500617" cy="969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1"/>
              </a:lnSpc>
            </a:pPr>
            <a:r>
              <a:rPr lang="en-US" sz="57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Test confronto Needleman e Hirshberg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70575" y="1210618"/>
            <a:ext cx="1600885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È stata usata una repository GitHub che implementa gli algoritmi Needleman-Wunsch e Hirschberg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7233776">
            <a:off x="-669666" y="8630845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1247354">
            <a:off x="-3482922" y="-1461124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400000">
            <a:off x="100540" y="-588174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8"/>
                </a:lnTo>
                <a:lnTo>
                  <a:pt x="0" y="2703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-163302" y="8026360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7" name="Group 7"/>
          <p:cNvGrpSpPr/>
          <p:nvPr/>
        </p:nvGrpSpPr>
        <p:grpSpPr>
          <a:xfrm>
            <a:off x="1452267" y="2652909"/>
            <a:ext cx="4836478" cy="4584212"/>
            <a:chOff x="0" y="0"/>
            <a:chExt cx="6448638" cy="611228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448638" cy="6112282"/>
              <a:chOff x="0" y="0"/>
              <a:chExt cx="1951277" cy="18495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51277" cy="1849500"/>
              </a:xfrm>
              <a:custGeom>
                <a:avLst/>
                <a:gdLst/>
                <a:ahLst/>
                <a:cxnLst/>
                <a:rect l="l" t="t" r="r" b="b"/>
                <a:pathLst>
                  <a:path w="1951277" h="1849500">
                    <a:moveTo>
                      <a:pt x="71564" y="0"/>
                    </a:moveTo>
                    <a:lnTo>
                      <a:pt x="1879713" y="0"/>
                    </a:lnTo>
                    <a:cubicBezTo>
                      <a:pt x="1919237" y="0"/>
                      <a:pt x="1951277" y="32040"/>
                      <a:pt x="1951277" y="71564"/>
                    </a:cubicBezTo>
                    <a:lnTo>
                      <a:pt x="1951277" y="1777936"/>
                    </a:lnTo>
                    <a:cubicBezTo>
                      <a:pt x="1951277" y="1817460"/>
                      <a:pt x="1919237" y="1849500"/>
                      <a:pt x="1879713" y="1849500"/>
                    </a:cubicBezTo>
                    <a:lnTo>
                      <a:pt x="71564" y="1849500"/>
                    </a:lnTo>
                    <a:cubicBezTo>
                      <a:pt x="32040" y="1849500"/>
                      <a:pt x="0" y="1817460"/>
                      <a:pt x="0" y="1777936"/>
                    </a:cubicBezTo>
                    <a:lnTo>
                      <a:pt x="0" y="71564"/>
                    </a:lnTo>
                    <a:cubicBezTo>
                      <a:pt x="0" y="32040"/>
                      <a:pt x="32040" y="0"/>
                      <a:pt x="71564" y="0"/>
                    </a:cubicBezTo>
                    <a:close/>
                  </a:path>
                </a:pathLst>
              </a:custGeom>
              <a:solidFill>
                <a:srgbClr val="EE8896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33350"/>
                <a:ext cx="1951277" cy="198285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510364" y="711503"/>
              <a:ext cx="5427910" cy="4646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5"/>
                </a:lnSpc>
              </a:pPr>
              <a:r>
                <a:rPr lang="en-US" sz="2496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Nel codice vengono specificate alcune sequenze:</a:t>
              </a:r>
            </a:p>
            <a:p>
              <a:pPr algn="ctr">
                <a:lnSpc>
                  <a:spcPts val="3495"/>
                </a:lnSpc>
              </a:pPr>
              <a:r>
                <a:rPr lang="en-US" sz="2496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"TAGATA" e "GTAGGCTTAAGGTTA".</a:t>
              </a:r>
            </a:p>
            <a:p>
              <a:pPr algn="ctr">
                <a:lnSpc>
                  <a:spcPts val="3495"/>
                </a:lnSpc>
              </a:pPr>
              <a:r>
                <a:rPr lang="en-US" sz="2496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"ATGTC" e "ATCGC"</a:t>
              </a:r>
            </a:p>
            <a:p>
              <a:pPr algn="ctr">
                <a:lnSpc>
                  <a:spcPts val="3495"/>
                </a:lnSpc>
              </a:pPr>
              <a:r>
                <a:rPr lang="en-US" sz="2496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per verificare il corretto funzionamento degli algoritmi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724627" y="2652909"/>
            <a:ext cx="4836478" cy="4145171"/>
            <a:chOff x="0" y="0"/>
            <a:chExt cx="6448638" cy="552689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6448638" cy="5526894"/>
              <a:chOff x="0" y="0"/>
              <a:chExt cx="1951277" cy="16723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51277" cy="1672369"/>
              </a:xfrm>
              <a:custGeom>
                <a:avLst/>
                <a:gdLst/>
                <a:ahLst/>
                <a:cxnLst/>
                <a:rect l="l" t="t" r="r" b="b"/>
                <a:pathLst>
                  <a:path w="1951277" h="1672369">
                    <a:moveTo>
                      <a:pt x="71564" y="0"/>
                    </a:moveTo>
                    <a:lnTo>
                      <a:pt x="1879713" y="0"/>
                    </a:lnTo>
                    <a:cubicBezTo>
                      <a:pt x="1919237" y="0"/>
                      <a:pt x="1951277" y="32040"/>
                      <a:pt x="1951277" y="71564"/>
                    </a:cubicBezTo>
                    <a:lnTo>
                      <a:pt x="1951277" y="1600805"/>
                    </a:lnTo>
                    <a:cubicBezTo>
                      <a:pt x="1951277" y="1640329"/>
                      <a:pt x="1919237" y="1672369"/>
                      <a:pt x="1879713" y="1672369"/>
                    </a:cubicBezTo>
                    <a:lnTo>
                      <a:pt x="71564" y="1672369"/>
                    </a:lnTo>
                    <a:cubicBezTo>
                      <a:pt x="32040" y="1672369"/>
                      <a:pt x="0" y="1640329"/>
                      <a:pt x="0" y="1600805"/>
                    </a:cubicBezTo>
                    <a:lnTo>
                      <a:pt x="0" y="71564"/>
                    </a:lnTo>
                    <a:cubicBezTo>
                      <a:pt x="0" y="32040"/>
                      <a:pt x="32040" y="0"/>
                      <a:pt x="71564" y="0"/>
                    </a:cubicBezTo>
                    <a:close/>
                  </a:path>
                </a:pathLst>
              </a:custGeom>
              <a:solidFill>
                <a:srgbClr val="EE8896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33350"/>
                <a:ext cx="1951277" cy="1805719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510364" y="711503"/>
              <a:ext cx="5427910" cy="406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5"/>
                </a:lnSpc>
              </a:pPr>
              <a:r>
                <a:rPr lang="en-US" sz="2496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La funzione genSequence genera sequenze di DNA casuali con i caratteri A, C, G, T.</a:t>
              </a:r>
            </a:p>
            <a:p>
              <a:pPr algn="ctr">
                <a:lnSpc>
                  <a:spcPts val="3495"/>
                </a:lnSpc>
              </a:pPr>
              <a:r>
                <a:rPr lang="en-US" sz="2496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vengono create per testare gli algoritmi con lunghezze diverse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999255" y="2652909"/>
            <a:ext cx="4836478" cy="3267089"/>
            <a:chOff x="0" y="0"/>
            <a:chExt cx="6448638" cy="435611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6448638" cy="4356118"/>
              <a:chOff x="0" y="0"/>
              <a:chExt cx="1951277" cy="131810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51277" cy="1318107"/>
              </a:xfrm>
              <a:custGeom>
                <a:avLst/>
                <a:gdLst/>
                <a:ahLst/>
                <a:cxnLst/>
                <a:rect l="l" t="t" r="r" b="b"/>
                <a:pathLst>
                  <a:path w="1951277" h="1318107">
                    <a:moveTo>
                      <a:pt x="71564" y="0"/>
                    </a:moveTo>
                    <a:lnTo>
                      <a:pt x="1879713" y="0"/>
                    </a:lnTo>
                    <a:cubicBezTo>
                      <a:pt x="1919237" y="0"/>
                      <a:pt x="1951277" y="32040"/>
                      <a:pt x="1951277" y="71564"/>
                    </a:cubicBezTo>
                    <a:lnTo>
                      <a:pt x="1951277" y="1246543"/>
                    </a:lnTo>
                    <a:cubicBezTo>
                      <a:pt x="1951277" y="1286066"/>
                      <a:pt x="1919237" y="1318107"/>
                      <a:pt x="1879713" y="1318107"/>
                    </a:cubicBezTo>
                    <a:lnTo>
                      <a:pt x="71564" y="1318107"/>
                    </a:lnTo>
                    <a:cubicBezTo>
                      <a:pt x="32040" y="1318107"/>
                      <a:pt x="0" y="1286066"/>
                      <a:pt x="0" y="1246543"/>
                    </a:cubicBezTo>
                    <a:lnTo>
                      <a:pt x="0" y="71564"/>
                    </a:lnTo>
                    <a:cubicBezTo>
                      <a:pt x="0" y="32040"/>
                      <a:pt x="32040" y="0"/>
                      <a:pt x="71564" y="0"/>
                    </a:cubicBezTo>
                    <a:close/>
                  </a:path>
                </a:pathLst>
              </a:custGeom>
              <a:solidFill>
                <a:srgbClr val="EE8896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133350"/>
                <a:ext cx="1951277" cy="1451457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510364" y="711503"/>
              <a:ext cx="5427910" cy="2890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5"/>
                </a:lnSpc>
              </a:pPr>
              <a:r>
                <a:rPr lang="en-US" sz="2496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 sequenze hanno lunghezze da 1 a 1100 (incrementi di 40)</a:t>
              </a:r>
            </a:p>
            <a:p>
              <a:pPr algn="ctr">
                <a:lnSpc>
                  <a:spcPts val="3495"/>
                </a:lnSpc>
              </a:pPr>
              <a:r>
                <a:rPr lang="en-US" sz="2496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Per ogni lunghezza, vengono generate 5 coppie.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625780" y="59077"/>
            <a:ext cx="14500617" cy="969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1"/>
              </a:lnSpc>
            </a:pPr>
            <a:r>
              <a:rPr lang="en-US" sz="57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Test confronto Needleman e Hirshberg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73184" y="1255385"/>
            <a:ext cx="160058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È stato usata una repository GitHub che implementa gli algoritmi Needleman-Wunsch e Hirschberg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7233776">
            <a:off x="-669666" y="8630845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1247354">
            <a:off x="-3041941" y="-129375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400000">
            <a:off x="100540" y="-588174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8"/>
                </a:lnTo>
                <a:lnTo>
                  <a:pt x="0" y="2703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-163302" y="8026360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780820" y="2974730"/>
            <a:ext cx="10903631" cy="4753627"/>
          </a:xfrm>
          <a:custGeom>
            <a:avLst/>
            <a:gdLst/>
            <a:ahLst/>
            <a:cxnLst/>
            <a:rect l="l" t="t" r="r" b="b"/>
            <a:pathLst>
              <a:path w="10903631" h="4753627">
                <a:moveTo>
                  <a:pt x="0" y="0"/>
                </a:moveTo>
                <a:lnTo>
                  <a:pt x="10903631" y="0"/>
                </a:lnTo>
                <a:lnTo>
                  <a:pt x="10903631" y="4753627"/>
                </a:lnTo>
                <a:lnTo>
                  <a:pt x="0" y="475362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001" t="-3723" b="-401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2625780" y="59077"/>
            <a:ext cx="14500617" cy="969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1"/>
              </a:lnSpc>
            </a:pPr>
            <a:r>
              <a:rPr lang="en-US" sz="57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Consumo memoria Needleman-Wunsch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588534" y="2441988"/>
            <a:ext cx="4942779" cy="5819112"/>
            <a:chOff x="0" y="0"/>
            <a:chExt cx="6590373" cy="775881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590373" cy="7758816"/>
              <a:chOff x="0" y="0"/>
              <a:chExt cx="1542221" cy="181565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542221" cy="1815650"/>
              </a:xfrm>
              <a:custGeom>
                <a:avLst/>
                <a:gdLst/>
                <a:ahLst/>
                <a:cxnLst/>
                <a:rect l="l" t="t" r="r" b="b"/>
                <a:pathLst>
                  <a:path w="1542221" h="1815650">
                    <a:moveTo>
                      <a:pt x="90546" y="0"/>
                    </a:moveTo>
                    <a:lnTo>
                      <a:pt x="1451675" y="0"/>
                    </a:lnTo>
                    <a:cubicBezTo>
                      <a:pt x="1475689" y="0"/>
                      <a:pt x="1498720" y="9540"/>
                      <a:pt x="1515700" y="26520"/>
                    </a:cubicBezTo>
                    <a:cubicBezTo>
                      <a:pt x="1532681" y="43501"/>
                      <a:pt x="1542221" y="66532"/>
                      <a:pt x="1542221" y="90546"/>
                    </a:cubicBezTo>
                    <a:lnTo>
                      <a:pt x="1542221" y="1725104"/>
                    </a:lnTo>
                    <a:cubicBezTo>
                      <a:pt x="1542221" y="1749118"/>
                      <a:pt x="1532681" y="1772149"/>
                      <a:pt x="1515700" y="1789129"/>
                    </a:cubicBezTo>
                    <a:cubicBezTo>
                      <a:pt x="1498720" y="1806110"/>
                      <a:pt x="1475689" y="1815650"/>
                      <a:pt x="1451675" y="1815650"/>
                    </a:cubicBezTo>
                    <a:lnTo>
                      <a:pt x="90546" y="1815650"/>
                    </a:lnTo>
                    <a:cubicBezTo>
                      <a:pt x="66532" y="1815650"/>
                      <a:pt x="43501" y="1806110"/>
                      <a:pt x="26520" y="1789129"/>
                    </a:cubicBezTo>
                    <a:cubicBezTo>
                      <a:pt x="9540" y="1772149"/>
                      <a:pt x="0" y="1749118"/>
                      <a:pt x="0" y="1725104"/>
                    </a:cubicBezTo>
                    <a:lnTo>
                      <a:pt x="0" y="90546"/>
                    </a:lnTo>
                    <a:cubicBezTo>
                      <a:pt x="0" y="66532"/>
                      <a:pt x="9540" y="43501"/>
                      <a:pt x="26520" y="26520"/>
                    </a:cubicBezTo>
                    <a:cubicBezTo>
                      <a:pt x="43501" y="9540"/>
                      <a:pt x="66532" y="0"/>
                      <a:pt x="90546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133350"/>
                <a:ext cx="1542221" cy="194900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359300" y="592217"/>
              <a:ext cx="5871772" cy="65267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3144" lvl="1" indent="-276572" algn="l">
                <a:lnSpc>
                  <a:spcPts val="3586"/>
                </a:lnSpc>
                <a:buFont typeface="Arial"/>
                <a:buChar char="•"/>
              </a:pPr>
              <a:r>
                <a:rPr lang="en-US" sz="2562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L’uso di memoria cresce gradualmente durante l’esecuzione</a:t>
              </a:r>
            </a:p>
            <a:p>
              <a:pPr marL="553144" lvl="1" indent="-276572" algn="l">
                <a:lnSpc>
                  <a:spcPts val="3586"/>
                </a:lnSpc>
                <a:buFont typeface="Arial"/>
                <a:buChar char="•"/>
              </a:pPr>
              <a:r>
                <a:rPr lang="en-US" sz="2562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Il picco massimo di memoria è di circa 3.5MiB, seguito da un calo una volta completata l’esecuzione.</a:t>
              </a:r>
            </a:p>
            <a:p>
              <a:pPr marL="553144" lvl="1" indent="-276572" algn="l">
                <a:lnSpc>
                  <a:spcPts val="3586"/>
                </a:lnSpc>
                <a:buFont typeface="Arial"/>
                <a:buChar char="•"/>
              </a:pPr>
              <a:r>
                <a:rPr lang="en-US" sz="2562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Questo è dovuto alla costruzione della matrice completa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6498027">
            <a:off x="-1592178" y="8228057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641280">
            <a:off x="15400648" y="7200900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6001444" y="5116109"/>
            <a:ext cx="5631148" cy="3513655"/>
            <a:chOff x="0" y="0"/>
            <a:chExt cx="7508197" cy="4684874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508197" cy="4684874"/>
              <a:chOff x="0" y="0"/>
              <a:chExt cx="6212308" cy="387628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212308" cy="3876280"/>
              </a:xfrm>
              <a:custGeom>
                <a:avLst/>
                <a:gdLst/>
                <a:ahLst/>
                <a:cxnLst/>
                <a:rect l="l" t="t" r="r" b="b"/>
                <a:pathLst>
                  <a:path w="6212308" h="3876280">
                    <a:moveTo>
                      <a:pt x="22478" y="0"/>
                    </a:moveTo>
                    <a:lnTo>
                      <a:pt x="6189830" y="0"/>
                    </a:lnTo>
                    <a:cubicBezTo>
                      <a:pt x="6202244" y="0"/>
                      <a:pt x="6212308" y="10064"/>
                      <a:pt x="6212308" y="22478"/>
                    </a:cubicBezTo>
                    <a:lnTo>
                      <a:pt x="6212308" y="3853802"/>
                    </a:lnTo>
                    <a:cubicBezTo>
                      <a:pt x="6212308" y="3859763"/>
                      <a:pt x="6209940" y="3865481"/>
                      <a:pt x="6205724" y="3869696"/>
                    </a:cubicBezTo>
                    <a:cubicBezTo>
                      <a:pt x="6201508" y="3873912"/>
                      <a:pt x="6195791" y="3876280"/>
                      <a:pt x="6189830" y="3876280"/>
                    </a:cubicBezTo>
                    <a:lnTo>
                      <a:pt x="22478" y="3876280"/>
                    </a:lnTo>
                    <a:cubicBezTo>
                      <a:pt x="16517" y="3876280"/>
                      <a:pt x="10799" y="3873912"/>
                      <a:pt x="6584" y="3869696"/>
                    </a:cubicBezTo>
                    <a:cubicBezTo>
                      <a:pt x="2368" y="3865481"/>
                      <a:pt x="0" y="3859763"/>
                      <a:pt x="0" y="3853802"/>
                    </a:cubicBezTo>
                    <a:lnTo>
                      <a:pt x="0" y="22478"/>
                    </a:lnTo>
                    <a:cubicBezTo>
                      <a:pt x="0" y="16517"/>
                      <a:pt x="2368" y="10799"/>
                      <a:pt x="6584" y="6584"/>
                    </a:cubicBezTo>
                    <a:cubicBezTo>
                      <a:pt x="10799" y="2368"/>
                      <a:pt x="16517" y="0"/>
                      <a:pt x="22478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6212308" cy="4000105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64304" y="-7637"/>
              <a:ext cx="7189555" cy="4604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910"/>
                </a:lnSpc>
              </a:pPr>
              <a:r>
                <a:rPr lang="en-US" sz="4935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Confronto sequenze proteiche per trovare somiglianze e differenze </a:t>
              </a:r>
            </a:p>
          </p:txBody>
        </p:sp>
      </p:grpSp>
      <p:sp>
        <p:nvSpPr>
          <p:cNvPr id="13" name="Freeform 13"/>
          <p:cNvSpPr/>
          <p:nvPr/>
        </p:nvSpPr>
        <p:spPr>
          <a:xfrm rot="-6438182">
            <a:off x="16118059" y="7791521"/>
            <a:ext cx="1990881" cy="3674445"/>
          </a:xfrm>
          <a:custGeom>
            <a:avLst/>
            <a:gdLst/>
            <a:ahLst/>
            <a:cxnLst/>
            <a:rect l="l" t="t" r="r" b="b"/>
            <a:pathLst>
              <a:path w="1990881" h="3674445">
                <a:moveTo>
                  <a:pt x="0" y="0"/>
                </a:moveTo>
                <a:lnTo>
                  <a:pt x="1990881" y="0"/>
                </a:lnTo>
                <a:lnTo>
                  <a:pt x="1990881" y="3674446"/>
                </a:lnTo>
                <a:lnTo>
                  <a:pt x="0" y="3674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4" name="Group 14"/>
          <p:cNvGrpSpPr/>
          <p:nvPr/>
        </p:nvGrpSpPr>
        <p:grpSpPr>
          <a:xfrm>
            <a:off x="1219154" y="2794288"/>
            <a:ext cx="4585882" cy="3360002"/>
            <a:chOff x="0" y="0"/>
            <a:chExt cx="6114510" cy="448000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6114510" cy="4480003"/>
              <a:chOff x="0" y="0"/>
              <a:chExt cx="4658953" cy="34135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658953" cy="3413540"/>
              </a:xfrm>
              <a:custGeom>
                <a:avLst/>
                <a:gdLst/>
                <a:ahLst/>
                <a:cxnLst/>
                <a:rect l="l" t="t" r="r" b="b"/>
                <a:pathLst>
                  <a:path w="4658953" h="3413540">
                    <a:moveTo>
                      <a:pt x="29973" y="0"/>
                    </a:moveTo>
                    <a:lnTo>
                      <a:pt x="4628980" y="0"/>
                    </a:lnTo>
                    <a:cubicBezTo>
                      <a:pt x="4636930" y="0"/>
                      <a:pt x="4644553" y="3158"/>
                      <a:pt x="4650174" y="8779"/>
                    </a:cubicBezTo>
                    <a:cubicBezTo>
                      <a:pt x="4655795" y="14400"/>
                      <a:pt x="4658953" y="22024"/>
                      <a:pt x="4658953" y="29973"/>
                    </a:cubicBezTo>
                    <a:lnTo>
                      <a:pt x="4658953" y="3383567"/>
                    </a:lnTo>
                    <a:cubicBezTo>
                      <a:pt x="4658953" y="3391517"/>
                      <a:pt x="4655795" y="3399140"/>
                      <a:pt x="4650174" y="3404761"/>
                    </a:cubicBezTo>
                    <a:cubicBezTo>
                      <a:pt x="4644553" y="3410382"/>
                      <a:pt x="4636930" y="3413540"/>
                      <a:pt x="4628980" y="3413540"/>
                    </a:cubicBezTo>
                    <a:lnTo>
                      <a:pt x="29973" y="3413540"/>
                    </a:lnTo>
                    <a:cubicBezTo>
                      <a:pt x="22024" y="3413540"/>
                      <a:pt x="14400" y="3410382"/>
                      <a:pt x="8779" y="3404761"/>
                    </a:cubicBezTo>
                    <a:cubicBezTo>
                      <a:pt x="3158" y="3399140"/>
                      <a:pt x="0" y="3391517"/>
                      <a:pt x="0" y="3383567"/>
                    </a:cubicBezTo>
                    <a:lnTo>
                      <a:pt x="0" y="29973"/>
                    </a:lnTo>
                    <a:cubicBezTo>
                      <a:pt x="0" y="22024"/>
                      <a:pt x="3158" y="14400"/>
                      <a:pt x="8779" y="8779"/>
                    </a:cubicBezTo>
                    <a:cubicBezTo>
                      <a:pt x="14400" y="3158"/>
                      <a:pt x="22024" y="0"/>
                      <a:pt x="29973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4658953" cy="3537365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33806" y="9414"/>
              <a:ext cx="5855014" cy="4375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37"/>
                </a:lnSpc>
              </a:pPr>
              <a:r>
                <a:rPr lang="en-US" sz="474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Suddivisione del problema in sottoproblemi indipendenti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-10211961" flipH="1">
            <a:off x="4723119" y="6252360"/>
            <a:ext cx="1219995" cy="789947"/>
          </a:xfrm>
          <a:custGeom>
            <a:avLst/>
            <a:gdLst/>
            <a:ahLst/>
            <a:cxnLst/>
            <a:rect l="l" t="t" r="r" b="b"/>
            <a:pathLst>
              <a:path w="1219995" h="789947">
                <a:moveTo>
                  <a:pt x="1219995" y="0"/>
                </a:moveTo>
                <a:lnTo>
                  <a:pt x="0" y="0"/>
                </a:lnTo>
                <a:lnTo>
                  <a:pt x="0" y="789947"/>
                </a:lnTo>
                <a:lnTo>
                  <a:pt x="1219995" y="789947"/>
                </a:lnTo>
                <a:lnTo>
                  <a:pt x="1219995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0" name="TextBox 20"/>
          <p:cNvSpPr txBox="1"/>
          <p:nvPr/>
        </p:nvSpPr>
        <p:spPr>
          <a:xfrm>
            <a:off x="2596777" y="337535"/>
            <a:ext cx="13094446" cy="1335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1"/>
              </a:lnSpc>
            </a:pPr>
            <a:r>
              <a:rPr lang="en-US" sz="7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Programmazione dinamica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7233776">
            <a:off x="-669666" y="8630845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1247354">
            <a:off x="-3041941" y="-129375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400000">
            <a:off x="100540" y="-588174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8"/>
                </a:lnTo>
                <a:lnTo>
                  <a:pt x="0" y="2703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-163302" y="8026360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7" name="Group 7"/>
          <p:cNvGrpSpPr/>
          <p:nvPr/>
        </p:nvGrpSpPr>
        <p:grpSpPr>
          <a:xfrm>
            <a:off x="12588534" y="2441988"/>
            <a:ext cx="4942779" cy="4923762"/>
            <a:chOff x="0" y="0"/>
            <a:chExt cx="6590373" cy="6565016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590373" cy="6565016"/>
              <a:chOff x="0" y="0"/>
              <a:chExt cx="1542221" cy="153628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542221" cy="1536287"/>
              </a:xfrm>
              <a:custGeom>
                <a:avLst/>
                <a:gdLst/>
                <a:ahLst/>
                <a:cxnLst/>
                <a:rect l="l" t="t" r="r" b="b"/>
                <a:pathLst>
                  <a:path w="1542221" h="1536287">
                    <a:moveTo>
                      <a:pt x="90546" y="0"/>
                    </a:moveTo>
                    <a:lnTo>
                      <a:pt x="1451675" y="0"/>
                    </a:lnTo>
                    <a:cubicBezTo>
                      <a:pt x="1475689" y="0"/>
                      <a:pt x="1498720" y="9540"/>
                      <a:pt x="1515700" y="26520"/>
                    </a:cubicBezTo>
                    <a:cubicBezTo>
                      <a:pt x="1532681" y="43501"/>
                      <a:pt x="1542221" y="66532"/>
                      <a:pt x="1542221" y="90546"/>
                    </a:cubicBezTo>
                    <a:lnTo>
                      <a:pt x="1542221" y="1445741"/>
                    </a:lnTo>
                    <a:cubicBezTo>
                      <a:pt x="1542221" y="1469755"/>
                      <a:pt x="1532681" y="1492786"/>
                      <a:pt x="1515700" y="1509767"/>
                    </a:cubicBezTo>
                    <a:cubicBezTo>
                      <a:pt x="1498720" y="1526747"/>
                      <a:pt x="1475689" y="1536287"/>
                      <a:pt x="1451675" y="1536287"/>
                    </a:cubicBezTo>
                    <a:lnTo>
                      <a:pt x="90546" y="1536287"/>
                    </a:lnTo>
                    <a:cubicBezTo>
                      <a:pt x="66532" y="1536287"/>
                      <a:pt x="43501" y="1526747"/>
                      <a:pt x="26520" y="1509767"/>
                    </a:cubicBezTo>
                    <a:cubicBezTo>
                      <a:pt x="9540" y="1492786"/>
                      <a:pt x="0" y="1469755"/>
                      <a:pt x="0" y="1445741"/>
                    </a:cubicBezTo>
                    <a:lnTo>
                      <a:pt x="0" y="90546"/>
                    </a:lnTo>
                    <a:cubicBezTo>
                      <a:pt x="0" y="66532"/>
                      <a:pt x="9540" y="43501"/>
                      <a:pt x="26520" y="26520"/>
                    </a:cubicBezTo>
                    <a:cubicBezTo>
                      <a:pt x="43501" y="9540"/>
                      <a:pt x="66532" y="0"/>
                      <a:pt x="90546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33350"/>
                <a:ext cx="1542221" cy="1669637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359300" y="592217"/>
              <a:ext cx="5871772" cy="53329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3144" lvl="1" indent="-276572" algn="l">
                <a:lnSpc>
                  <a:spcPts val="3586"/>
                </a:lnSpc>
                <a:buFont typeface="Arial"/>
                <a:buChar char="•"/>
              </a:pPr>
              <a:r>
                <a:rPr lang="en-US" sz="2562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L’algoritmo consuma significativamente memoria rispetto a Neddleman</a:t>
              </a:r>
            </a:p>
            <a:p>
              <a:pPr marL="553144" lvl="1" indent="-276572" algn="l">
                <a:lnSpc>
                  <a:spcPts val="3586"/>
                </a:lnSpc>
                <a:buFont typeface="Arial"/>
                <a:buChar char="•"/>
              </a:pPr>
              <a:r>
                <a:rPr lang="en-US" sz="2562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La memoria cresce gradualmente fino a 1 MiB</a:t>
              </a:r>
            </a:p>
            <a:p>
              <a:pPr marL="553144" lvl="1" indent="-276572" algn="l">
                <a:lnSpc>
                  <a:spcPts val="3586"/>
                </a:lnSpc>
                <a:buFont typeface="Arial"/>
                <a:buChar char="•"/>
              </a:pPr>
              <a:r>
                <a:rPr lang="en-US" sz="2562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La riduzione è dovuta al calcolo ricorsivo, che evita l’uso di una matrice completa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852134" y="2667078"/>
            <a:ext cx="10678298" cy="4846509"/>
          </a:xfrm>
          <a:custGeom>
            <a:avLst/>
            <a:gdLst/>
            <a:ahLst/>
            <a:cxnLst/>
            <a:rect l="l" t="t" r="r" b="b"/>
            <a:pathLst>
              <a:path w="10678298" h="4846509">
                <a:moveTo>
                  <a:pt x="0" y="0"/>
                </a:moveTo>
                <a:lnTo>
                  <a:pt x="10678298" y="0"/>
                </a:lnTo>
                <a:lnTo>
                  <a:pt x="10678298" y="4846509"/>
                </a:lnTo>
                <a:lnTo>
                  <a:pt x="0" y="484650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869" t="-2517" r="-1620" b="-471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TextBox 13"/>
          <p:cNvSpPr txBox="1"/>
          <p:nvPr/>
        </p:nvSpPr>
        <p:spPr>
          <a:xfrm>
            <a:off x="2625780" y="59077"/>
            <a:ext cx="14500617" cy="969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1"/>
              </a:lnSpc>
            </a:pPr>
            <a:r>
              <a:rPr lang="en-US" sz="57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Consumo memoria Hirschberg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7233776">
            <a:off x="-669666" y="8630845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1247354">
            <a:off x="-3041941" y="-129375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400000">
            <a:off x="100540" y="-588174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8"/>
                </a:lnTo>
                <a:lnTo>
                  <a:pt x="0" y="2703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-163302" y="8026360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606451" y="2189010"/>
            <a:ext cx="6708257" cy="5207726"/>
          </a:xfrm>
          <a:custGeom>
            <a:avLst/>
            <a:gdLst/>
            <a:ahLst/>
            <a:cxnLst/>
            <a:rect l="l" t="t" r="r" b="b"/>
            <a:pathLst>
              <a:path w="6708257" h="5207726">
                <a:moveTo>
                  <a:pt x="0" y="0"/>
                </a:moveTo>
                <a:lnTo>
                  <a:pt x="6708257" y="0"/>
                </a:lnTo>
                <a:lnTo>
                  <a:pt x="6708257" y="5207726"/>
                </a:lnTo>
                <a:lnTo>
                  <a:pt x="0" y="52077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629" t="-2897" r="-67" b="-261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9797199" y="2189010"/>
            <a:ext cx="6604589" cy="5136902"/>
          </a:xfrm>
          <a:custGeom>
            <a:avLst/>
            <a:gdLst/>
            <a:ahLst/>
            <a:cxnLst/>
            <a:rect l="l" t="t" r="r" b="b"/>
            <a:pathLst>
              <a:path w="6604589" h="5136902">
                <a:moveTo>
                  <a:pt x="0" y="0"/>
                </a:moveTo>
                <a:lnTo>
                  <a:pt x="6604589" y="0"/>
                </a:lnTo>
                <a:lnTo>
                  <a:pt x="6604589" y="5136903"/>
                </a:lnTo>
                <a:lnTo>
                  <a:pt x="0" y="513690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2625780" y="59077"/>
            <a:ext cx="14500617" cy="969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1"/>
              </a:lnSpc>
            </a:pPr>
            <a:r>
              <a:rPr lang="en-US" sz="57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Memoria usata in base alla lung. input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54794" y="1501611"/>
            <a:ext cx="4403829" cy="43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6"/>
              </a:lnSpc>
            </a:pPr>
            <a:r>
              <a:rPr lang="en-US" sz="2562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Needleman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9736" y="1501611"/>
            <a:ext cx="4403829" cy="43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6"/>
              </a:lnSpc>
            </a:pPr>
            <a:r>
              <a:rPr lang="en-US" sz="2562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Hirshberg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72258" y="7607303"/>
            <a:ext cx="5768902" cy="13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6"/>
              </a:lnSpc>
            </a:pPr>
            <a:r>
              <a:rPr lang="en-US" sz="2562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Needleman-Wunsch mostra un incremento lineare dell’uso di memoria con l’aumentare della lunghezza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15043" y="7802163"/>
            <a:ext cx="5768902" cy="87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6"/>
              </a:lnSpc>
            </a:pPr>
            <a:r>
              <a:rPr lang="en-US" sz="2562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Hirschberg rimane costante per lunghezze maggiori, grazie alla sua ottimizzazione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7233776">
            <a:off x="-669666" y="8630845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1247354">
            <a:off x="-3041941" y="-129375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400000">
            <a:off x="100540" y="-588174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8"/>
                </a:lnTo>
                <a:lnTo>
                  <a:pt x="0" y="2703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-163302" y="8026360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788716" y="2225230"/>
            <a:ext cx="6919505" cy="5389683"/>
          </a:xfrm>
          <a:custGeom>
            <a:avLst/>
            <a:gdLst/>
            <a:ahLst/>
            <a:cxnLst/>
            <a:rect l="l" t="t" r="r" b="b"/>
            <a:pathLst>
              <a:path w="6919505" h="5389683">
                <a:moveTo>
                  <a:pt x="0" y="0"/>
                </a:moveTo>
                <a:lnTo>
                  <a:pt x="6919505" y="0"/>
                </a:lnTo>
                <a:lnTo>
                  <a:pt x="6919505" y="5389683"/>
                </a:lnTo>
                <a:lnTo>
                  <a:pt x="0" y="538968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000" t="-302" r="-6297" b="-74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9484900" y="2413516"/>
            <a:ext cx="6726800" cy="5160740"/>
          </a:xfrm>
          <a:custGeom>
            <a:avLst/>
            <a:gdLst/>
            <a:ahLst/>
            <a:cxnLst/>
            <a:rect l="l" t="t" r="r" b="b"/>
            <a:pathLst>
              <a:path w="6726800" h="5160740">
                <a:moveTo>
                  <a:pt x="0" y="0"/>
                </a:moveTo>
                <a:lnTo>
                  <a:pt x="6726800" y="0"/>
                </a:lnTo>
                <a:lnTo>
                  <a:pt x="6726800" y="5160739"/>
                </a:lnTo>
                <a:lnTo>
                  <a:pt x="0" y="51607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757" t="-1302" r="-9481" b="-541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2625780" y="59077"/>
            <a:ext cx="14500617" cy="969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1"/>
              </a:lnSpc>
            </a:pPr>
            <a:r>
              <a:rPr lang="en-US" sz="57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Tempo di esecuzione con input string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54794" y="1501611"/>
            <a:ext cx="4403829" cy="43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6"/>
              </a:lnSpc>
            </a:pPr>
            <a:r>
              <a:rPr lang="en-US" sz="2562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Needleman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9736" y="1501611"/>
            <a:ext cx="4403829" cy="43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6"/>
              </a:lnSpc>
            </a:pPr>
            <a:r>
              <a:rPr lang="en-US" sz="2562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Hirshberg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84799" y="7805930"/>
            <a:ext cx="5768902" cy="13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6"/>
              </a:lnSpc>
            </a:pPr>
            <a:r>
              <a:rPr lang="en-US" sz="2562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Entrambi gli algoritmi mostrano un tempo di esecuzione che cresce con la lunghezza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97199" y="8029768"/>
            <a:ext cx="5768902" cy="13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6"/>
              </a:lnSpc>
            </a:pPr>
            <a:r>
              <a:rPr lang="en-US" sz="2562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Hirschberg è leggermente più lento per sequenze brevi, ma diventa comparabile per sequenze lunghe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7233776">
            <a:off x="-669666" y="8630845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1247354">
            <a:off x="-3041941" y="-129375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400000">
            <a:off x="100540" y="-588174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8"/>
                </a:lnTo>
                <a:lnTo>
                  <a:pt x="0" y="2703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-163302" y="8026360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6" y="0"/>
                </a:lnTo>
                <a:lnTo>
                  <a:pt x="1631686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2282241" y="3190657"/>
          <a:ext cx="13723517" cy="3448049"/>
        </p:xfrm>
        <a:graphic>
          <a:graphicData uri="http://schemas.openxmlformats.org/drawingml/2006/table">
            <a:tbl>
              <a:tblPr/>
              <a:tblGrid>
                <a:gridCol w="2626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9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87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5865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NEEDLEMAN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HIRSCHBERG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86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VANTAGGIO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Più semplice da implementare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Ottimizzato per la memoria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6319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SVANTAGGIO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Usa più memoria, meno efficiente per sequenze lunghe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Leggermente più lento per sequenze brevi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625780" y="59077"/>
            <a:ext cx="14500617" cy="969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1"/>
              </a:lnSpc>
            </a:pPr>
            <a:r>
              <a:rPr lang="en-US" sz="57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Confronto finale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7233776">
            <a:off x="-692501" y="8895024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1247354">
            <a:off x="-3041941" y="-129375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400000">
            <a:off x="100540" y="-588174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8"/>
                </a:lnTo>
                <a:lnTo>
                  <a:pt x="0" y="2703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-186137" y="8290539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5" y="0"/>
                </a:lnTo>
                <a:lnTo>
                  <a:pt x="1631685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879679"/>
              </p:ext>
            </p:extLst>
          </p:nvPr>
        </p:nvGraphicFramePr>
        <p:xfrm>
          <a:off x="2930805" y="2575053"/>
          <a:ext cx="17344808" cy="8064501"/>
        </p:xfrm>
        <a:graphic>
          <a:graphicData uri="http://schemas.openxmlformats.org/drawingml/2006/table">
            <a:tbl>
              <a:tblPr/>
              <a:tblGrid>
                <a:gridCol w="550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3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3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90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351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ALGORITMO</a:t>
                      </a:r>
                      <a:endParaRPr lang="en-US" sz="1100" dirty="0"/>
                    </a:p>
                  </a:txBody>
                  <a:tcPr marL="254000" marR="254000" marT="254000" marB="2540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COMPLESSITA TEMPORALE</a:t>
                      </a:r>
                      <a:endParaRPr lang="en-US" sz="1100"/>
                    </a:p>
                  </a:txBody>
                  <a:tcPr marL="254000" marR="254000" marT="254000" marB="2540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COMPLESSITÅ SPAZIALE</a:t>
                      </a:r>
                      <a:endParaRPr lang="en-US" sz="1100"/>
                    </a:p>
                  </a:txBody>
                  <a:tcPr marL="254000" marR="254000" marT="254000" marB="2540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NOTE</a:t>
                      </a:r>
                      <a:endParaRPr lang="en-US" sz="1100"/>
                    </a:p>
                  </a:txBody>
                  <a:tcPr marL="254000" marR="254000" marT="254000" marB="2540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179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Needleman-Wunsch</a:t>
                      </a:r>
                      <a:endParaRPr lang="en-US" sz="1100"/>
                    </a:p>
                  </a:txBody>
                  <a:tcPr marL="254000" marR="254000" marT="254000" marB="2540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O(n•m)</a:t>
                      </a:r>
                      <a:endParaRPr lang="en-US" sz="1100"/>
                    </a:p>
                  </a:txBody>
                  <a:tcPr marL="254000" marR="254000" marT="254000" marB="2540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O(n•m)</a:t>
                      </a:r>
                      <a:endParaRPr lang="en-US" sz="1100"/>
                    </a:p>
                  </a:txBody>
                  <a:tcPr marL="254000" marR="254000" marT="254000" marB="2540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Adatto per allineamenti globali</a:t>
                      </a:r>
                      <a:endParaRPr lang="en-US" sz="1100"/>
                    </a:p>
                  </a:txBody>
                  <a:tcPr marL="254000" marR="254000" marT="254000" marB="2540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567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Smith-Waterman</a:t>
                      </a:r>
                      <a:endParaRPr lang="en-US" sz="1100" dirty="0"/>
                    </a:p>
                  </a:txBody>
                  <a:tcPr marL="254000" marR="254000" marT="254000" marB="2540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O(n•m)</a:t>
                      </a:r>
                      <a:endParaRPr lang="en-US" sz="1100"/>
                    </a:p>
                  </a:txBody>
                  <a:tcPr marL="254000" marR="254000" marT="254000" marB="2540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O(n•m)</a:t>
                      </a:r>
                      <a:endParaRPr lang="en-US" sz="1100"/>
                    </a:p>
                  </a:txBody>
                  <a:tcPr marL="254000" marR="254000" marT="254000" marB="2540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Ottimale per allineamenti locali, ma richiede molta memoria</a:t>
                      </a:r>
                      <a:endParaRPr lang="en-US" sz="1100"/>
                    </a:p>
                  </a:txBody>
                  <a:tcPr marL="254000" marR="254000" marT="254000" marB="2540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351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Hirschberg</a:t>
                      </a:r>
                      <a:endParaRPr lang="en-US" sz="1100"/>
                    </a:p>
                  </a:txBody>
                  <a:tcPr marL="254000" marR="254000" marT="254000" marB="2540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O(n•m)</a:t>
                      </a:r>
                      <a:endParaRPr lang="en-US" sz="1100"/>
                    </a:p>
                  </a:txBody>
                  <a:tcPr marL="254000" marR="254000" marT="254000" marB="2540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O(max(n,m))</a:t>
                      </a:r>
                      <a:endParaRPr lang="en-US" sz="1100"/>
                    </a:p>
                  </a:txBody>
                  <a:tcPr marL="254000" marR="254000" marT="254000" marB="2540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Riduce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 il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consumo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 di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memoria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 per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sequenze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 molto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lunghe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.</a:t>
                      </a:r>
                      <a:endParaRPr lang="en-US" sz="1100" dirty="0"/>
                    </a:p>
                  </a:txBody>
                  <a:tcPr marL="254000" marR="254000" marT="254000" marB="2540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184799" y="19752"/>
            <a:ext cx="14500617" cy="1335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1"/>
              </a:lnSpc>
            </a:pPr>
            <a:r>
              <a:rPr lang="en-US" sz="7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Confronto tra Algoritmi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1404726">
            <a:off x="12204969" y="-2700361"/>
            <a:ext cx="4706205" cy="16382360"/>
          </a:xfrm>
          <a:custGeom>
            <a:avLst/>
            <a:gdLst/>
            <a:ahLst/>
            <a:cxnLst/>
            <a:rect l="l" t="t" r="r" b="b"/>
            <a:pathLst>
              <a:path w="4706205" h="16382360">
                <a:moveTo>
                  <a:pt x="0" y="0"/>
                </a:moveTo>
                <a:lnTo>
                  <a:pt x="4706205" y="0"/>
                </a:lnTo>
                <a:lnTo>
                  <a:pt x="4706205" y="16382359"/>
                </a:lnTo>
                <a:lnTo>
                  <a:pt x="0" y="16382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2780742">
            <a:off x="1230259" y="824494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2780742">
            <a:off x="15736186" y="7200900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2780742">
            <a:off x="8230631" y="-207274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1443550" y="1897921"/>
            <a:ext cx="9147100" cy="5440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95"/>
              </a:lnSpc>
            </a:pPr>
            <a:r>
              <a:rPr lang="en-US" sz="9071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Approccio Parallelo con Acceleratori Hardware</a:t>
            </a:r>
          </a:p>
        </p:txBody>
      </p:sp>
      <p:sp>
        <p:nvSpPr>
          <p:cNvPr id="8" name="Freeform 8"/>
          <p:cNvSpPr/>
          <p:nvPr/>
        </p:nvSpPr>
        <p:spPr>
          <a:xfrm>
            <a:off x="-833696" y="-266162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-4081297">
            <a:off x="639040" y="8305766"/>
            <a:ext cx="1609020" cy="2969668"/>
          </a:xfrm>
          <a:custGeom>
            <a:avLst/>
            <a:gdLst/>
            <a:ahLst/>
            <a:cxnLst/>
            <a:rect l="l" t="t" r="r" b="b"/>
            <a:pathLst>
              <a:path w="1609020" h="2969668">
                <a:moveTo>
                  <a:pt x="0" y="0"/>
                </a:moveTo>
                <a:lnTo>
                  <a:pt x="1609020" y="0"/>
                </a:lnTo>
                <a:lnTo>
                  <a:pt x="1609020" y="2969668"/>
                </a:lnTo>
                <a:lnTo>
                  <a:pt x="0" y="296966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10129728" y="-1557712"/>
            <a:ext cx="2528732" cy="4114800"/>
          </a:xfrm>
          <a:custGeom>
            <a:avLst/>
            <a:gdLst/>
            <a:ahLst/>
            <a:cxnLst/>
            <a:rect l="l" t="t" r="r" b="b"/>
            <a:pathLst>
              <a:path w="2528732" h="4114800">
                <a:moveTo>
                  <a:pt x="0" y="0"/>
                </a:moveTo>
                <a:lnTo>
                  <a:pt x="2528732" y="0"/>
                </a:lnTo>
                <a:lnTo>
                  <a:pt x="2528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2629729" y="473572"/>
            <a:ext cx="13028542" cy="1110255"/>
            <a:chOff x="0" y="0"/>
            <a:chExt cx="17371390" cy="148034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7371390" cy="1480340"/>
              <a:chOff x="0" y="0"/>
              <a:chExt cx="4204943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04943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4204943" h="358333">
                    <a:moveTo>
                      <a:pt x="33209" y="0"/>
                    </a:moveTo>
                    <a:lnTo>
                      <a:pt x="4171734" y="0"/>
                    </a:lnTo>
                    <a:cubicBezTo>
                      <a:pt x="4190075" y="0"/>
                      <a:pt x="4204943" y="14868"/>
                      <a:pt x="4204943" y="33209"/>
                    </a:cubicBezTo>
                    <a:lnTo>
                      <a:pt x="4204943" y="325124"/>
                    </a:lnTo>
                    <a:cubicBezTo>
                      <a:pt x="4204943" y="333932"/>
                      <a:pt x="4201444" y="342379"/>
                      <a:pt x="4195216" y="348606"/>
                    </a:cubicBezTo>
                    <a:cubicBezTo>
                      <a:pt x="4188988" y="354834"/>
                      <a:pt x="4180541" y="358333"/>
                      <a:pt x="4171734" y="358333"/>
                    </a:cubicBezTo>
                    <a:lnTo>
                      <a:pt x="33209" y="358333"/>
                    </a:lnTo>
                    <a:cubicBezTo>
                      <a:pt x="24401" y="358333"/>
                      <a:pt x="15955" y="354834"/>
                      <a:pt x="9727" y="348606"/>
                    </a:cubicBezTo>
                    <a:cubicBezTo>
                      <a:pt x="3499" y="342379"/>
                      <a:pt x="0" y="333932"/>
                      <a:pt x="0" y="325124"/>
                    </a:cubicBezTo>
                    <a:lnTo>
                      <a:pt x="0" y="33209"/>
                    </a:lnTo>
                    <a:cubicBezTo>
                      <a:pt x="0" y="24401"/>
                      <a:pt x="3499" y="15955"/>
                      <a:pt x="9727" y="9727"/>
                    </a:cubicBezTo>
                    <a:cubicBezTo>
                      <a:pt x="15955" y="3499"/>
                      <a:pt x="24401" y="0"/>
                      <a:pt x="33209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4204943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80144" y="213749"/>
              <a:ext cx="16634161" cy="96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29729" y="645850"/>
            <a:ext cx="13028542" cy="80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9"/>
              </a:lnSpc>
              <a:spcBef>
                <a:spcPct val="0"/>
              </a:spcBef>
            </a:pPr>
            <a:r>
              <a:rPr lang="en-US" sz="480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Perché usare un approccio parallelo?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67382" y="2398637"/>
            <a:ext cx="9829778" cy="1591221"/>
            <a:chOff x="0" y="0"/>
            <a:chExt cx="13106370" cy="2121629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3106370" cy="2121629"/>
              <a:chOff x="0" y="0"/>
              <a:chExt cx="8671910" cy="140378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671909" cy="1403789"/>
              </a:xfrm>
              <a:custGeom>
                <a:avLst/>
                <a:gdLst/>
                <a:ahLst/>
                <a:cxnLst/>
                <a:rect l="l" t="t" r="r" b="b"/>
                <a:pathLst>
                  <a:path w="8671909" h="1403789">
                    <a:moveTo>
                      <a:pt x="16103" y="0"/>
                    </a:moveTo>
                    <a:lnTo>
                      <a:pt x="8655807" y="0"/>
                    </a:lnTo>
                    <a:cubicBezTo>
                      <a:pt x="8660078" y="0"/>
                      <a:pt x="8664173" y="1697"/>
                      <a:pt x="8667193" y="4716"/>
                    </a:cubicBezTo>
                    <a:cubicBezTo>
                      <a:pt x="8670213" y="7736"/>
                      <a:pt x="8671909" y="11832"/>
                      <a:pt x="8671909" y="16103"/>
                    </a:cubicBezTo>
                    <a:lnTo>
                      <a:pt x="8671909" y="1387686"/>
                    </a:lnTo>
                    <a:cubicBezTo>
                      <a:pt x="8671909" y="1396579"/>
                      <a:pt x="8664700" y="1403789"/>
                      <a:pt x="8655807" y="1403789"/>
                    </a:cubicBezTo>
                    <a:lnTo>
                      <a:pt x="16103" y="1403789"/>
                    </a:lnTo>
                    <a:cubicBezTo>
                      <a:pt x="11832" y="1403789"/>
                      <a:pt x="7736" y="1402092"/>
                      <a:pt x="4716" y="1399072"/>
                    </a:cubicBezTo>
                    <a:cubicBezTo>
                      <a:pt x="1697" y="1396052"/>
                      <a:pt x="0" y="1391957"/>
                      <a:pt x="0" y="1387686"/>
                    </a:cubicBezTo>
                    <a:lnTo>
                      <a:pt x="0" y="16103"/>
                    </a:lnTo>
                    <a:cubicBezTo>
                      <a:pt x="0" y="11832"/>
                      <a:pt x="1697" y="7736"/>
                      <a:pt x="4716" y="4716"/>
                    </a:cubicBezTo>
                    <a:cubicBezTo>
                      <a:pt x="7736" y="1697"/>
                      <a:pt x="11832" y="0"/>
                      <a:pt x="16103" y="0"/>
                    </a:cubicBezTo>
                    <a:close/>
                  </a:path>
                </a:pathLst>
              </a:custGeom>
              <a:solidFill>
                <a:srgbClr val="E3704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8671910" cy="1527614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86811" y="23835"/>
              <a:ext cx="12550146" cy="19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r>
                <a:rPr lang="en-US" sz="4382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Problema : elevata complessità temporale e spaziale O(n x m)  </a:t>
              </a: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2629729" y="473572"/>
            <a:ext cx="13028542" cy="1110255"/>
            <a:chOff x="0" y="0"/>
            <a:chExt cx="17371390" cy="148034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7371390" cy="1480340"/>
              <a:chOff x="0" y="0"/>
              <a:chExt cx="4204943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04943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4204943" h="358333">
                    <a:moveTo>
                      <a:pt x="33209" y="0"/>
                    </a:moveTo>
                    <a:lnTo>
                      <a:pt x="4171734" y="0"/>
                    </a:lnTo>
                    <a:cubicBezTo>
                      <a:pt x="4190075" y="0"/>
                      <a:pt x="4204943" y="14868"/>
                      <a:pt x="4204943" y="33209"/>
                    </a:cubicBezTo>
                    <a:lnTo>
                      <a:pt x="4204943" y="325124"/>
                    </a:lnTo>
                    <a:cubicBezTo>
                      <a:pt x="4204943" y="333932"/>
                      <a:pt x="4201444" y="342379"/>
                      <a:pt x="4195216" y="348606"/>
                    </a:cubicBezTo>
                    <a:cubicBezTo>
                      <a:pt x="4188988" y="354834"/>
                      <a:pt x="4180541" y="358333"/>
                      <a:pt x="4171734" y="358333"/>
                    </a:cubicBezTo>
                    <a:lnTo>
                      <a:pt x="33209" y="358333"/>
                    </a:lnTo>
                    <a:cubicBezTo>
                      <a:pt x="24401" y="358333"/>
                      <a:pt x="15955" y="354834"/>
                      <a:pt x="9727" y="348606"/>
                    </a:cubicBezTo>
                    <a:cubicBezTo>
                      <a:pt x="3499" y="342379"/>
                      <a:pt x="0" y="333932"/>
                      <a:pt x="0" y="325124"/>
                    </a:cubicBezTo>
                    <a:lnTo>
                      <a:pt x="0" y="33209"/>
                    </a:lnTo>
                    <a:cubicBezTo>
                      <a:pt x="0" y="24401"/>
                      <a:pt x="3499" y="15955"/>
                      <a:pt x="9727" y="9727"/>
                    </a:cubicBezTo>
                    <a:cubicBezTo>
                      <a:pt x="15955" y="3499"/>
                      <a:pt x="24401" y="0"/>
                      <a:pt x="33209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4204943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80144" y="213749"/>
              <a:ext cx="16634161" cy="96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29729" y="645850"/>
            <a:ext cx="13028542" cy="80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9"/>
              </a:lnSpc>
              <a:spcBef>
                <a:spcPct val="0"/>
              </a:spcBef>
            </a:pPr>
            <a:r>
              <a:rPr lang="en-US" sz="480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Perché usare un approccio parallelo?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67382" y="2398637"/>
            <a:ext cx="9829778" cy="1591221"/>
            <a:chOff x="0" y="0"/>
            <a:chExt cx="13106370" cy="2121629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3106370" cy="2121629"/>
              <a:chOff x="0" y="0"/>
              <a:chExt cx="8671910" cy="140378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671909" cy="1403789"/>
              </a:xfrm>
              <a:custGeom>
                <a:avLst/>
                <a:gdLst/>
                <a:ahLst/>
                <a:cxnLst/>
                <a:rect l="l" t="t" r="r" b="b"/>
                <a:pathLst>
                  <a:path w="8671909" h="1403789">
                    <a:moveTo>
                      <a:pt x="16103" y="0"/>
                    </a:moveTo>
                    <a:lnTo>
                      <a:pt x="8655807" y="0"/>
                    </a:lnTo>
                    <a:cubicBezTo>
                      <a:pt x="8660078" y="0"/>
                      <a:pt x="8664173" y="1697"/>
                      <a:pt x="8667193" y="4716"/>
                    </a:cubicBezTo>
                    <a:cubicBezTo>
                      <a:pt x="8670213" y="7736"/>
                      <a:pt x="8671909" y="11832"/>
                      <a:pt x="8671909" y="16103"/>
                    </a:cubicBezTo>
                    <a:lnTo>
                      <a:pt x="8671909" y="1387686"/>
                    </a:lnTo>
                    <a:cubicBezTo>
                      <a:pt x="8671909" y="1396579"/>
                      <a:pt x="8664700" y="1403789"/>
                      <a:pt x="8655807" y="1403789"/>
                    </a:cubicBezTo>
                    <a:lnTo>
                      <a:pt x="16103" y="1403789"/>
                    </a:lnTo>
                    <a:cubicBezTo>
                      <a:pt x="11832" y="1403789"/>
                      <a:pt x="7736" y="1402092"/>
                      <a:pt x="4716" y="1399072"/>
                    </a:cubicBezTo>
                    <a:cubicBezTo>
                      <a:pt x="1697" y="1396052"/>
                      <a:pt x="0" y="1391957"/>
                      <a:pt x="0" y="1387686"/>
                    </a:cubicBezTo>
                    <a:lnTo>
                      <a:pt x="0" y="16103"/>
                    </a:lnTo>
                    <a:cubicBezTo>
                      <a:pt x="0" y="11832"/>
                      <a:pt x="1697" y="7736"/>
                      <a:pt x="4716" y="4716"/>
                    </a:cubicBezTo>
                    <a:cubicBezTo>
                      <a:pt x="7736" y="1697"/>
                      <a:pt x="11832" y="0"/>
                      <a:pt x="16103" y="0"/>
                    </a:cubicBezTo>
                    <a:close/>
                  </a:path>
                </a:pathLst>
              </a:custGeom>
              <a:solidFill>
                <a:srgbClr val="E3704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8671910" cy="1527614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86811" y="23835"/>
              <a:ext cx="12550146" cy="19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r>
                <a:rPr lang="en-US" sz="4382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Problema : elevata complessità temporale e spaziale O(n x m) 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525861" y="4562665"/>
            <a:ext cx="7094642" cy="2144953"/>
            <a:chOff x="0" y="0"/>
            <a:chExt cx="9459522" cy="2859937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9459522" cy="2859937"/>
              <a:chOff x="0" y="0"/>
              <a:chExt cx="10358555" cy="313174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358555" cy="3131745"/>
              </a:xfrm>
              <a:custGeom>
                <a:avLst/>
                <a:gdLst/>
                <a:ahLst/>
                <a:cxnLst/>
                <a:rect l="l" t="t" r="r" b="b"/>
                <a:pathLst>
                  <a:path w="10358555" h="3131745">
                    <a:moveTo>
                      <a:pt x="13481" y="0"/>
                    </a:moveTo>
                    <a:lnTo>
                      <a:pt x="10345075" y="0"/>
                    </a:lnTo>
                    <a:cubicBezTo>
                      <a:pt x="10352520" y="0"/>
                      <a:pt x="10358555" y="6036"/>
                      <a:pt x="10358555" y="13481"/>
                    </a:cubicBezTo>
                    <a:lnTo>
                      <a:pt x="10358555" y="3118264"/>
                    </a:lnTo>
                    <a:cubicBezTo>
                      <a:pt x="10358555" y="3121840"/>
                      <a:pt x="10357135" y="3125269"/>
                      <a:pt x="10354607" y="3127797"/>
                    </a:cubicBezTo>
                    <a:cubicBezTo>
                      <a:pt x="10352079" y="3130325"/>
                      <a:pt x="10348650" y="3131745"/>
                      <a:pt x="10345075" y="3131745"/>
                    </a:cubicBezTo>
                    <a:lnTo>
                      <a:pt x="13481" y="3131745"/>
                    </a:lnTo>
                    <a:cubicBezTo>
                      <a:pt x="9906" y="3131745"/>
                      <a:pt x="6477" y="3130325"/>
                      <a:pt x="3948" y="3127797"/>
                    </a:cubicBezTo>
                    <a:cubicBezTo>
                      <a:pt x="1420" y="3125269"/>
                      <a:pt x="0" y="3121840"/>
                      <a:pt x="0" y="3118264"/>
                    </a:cubicBezTo>
                    <a:lnTo>
                      <a:pt x="0" y="13481"/>
                    </a:lnTo>
                    <a:cubicBezTo>
                      <a:pt x="0" y="9906"/>
                      <a:pt x="1420" y="6477"/>
                      <a:pt x="3948" y="3948"/>
                    </a:cubicBezTo>
                    <a:cubicBezTo>
                      <a:pt x="6477" y="1420"/>
                      <a:pt x="9906" y="0"/>
                      <a:pt x="13481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123825"/>
                <a:ext cx="10358555" cy="325557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207006" y="-10001"/>
              <a:ext cx="9058067" cy="2803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59"/>
                </a:lnSpc>
              </a:pPr>
              <a:r>
                <a:rPr lang="en-US" sz="4042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Conseguenza : grande consumo di memoria e poca scalabità su grandi sequenze</a:t>
              </a:r>
            </a:p>
          </p:txBody>
        </p:sp>
      </p:grpSp>
      <p:sp>
        <p:nvSpPr>
          <p:cNvPr id="22" name="Freeform 22"/>
          <p:cNvSpPr/>
          <p:nvPr/>
        </p:nvSpPr>
        <p:spPr>
          <a:xfrm rot="-10211961" flipH="1">
            <a:off x="3540153" y="4153618"/>
            <a:ext cx="2037174" cy="1319070"/>
          </a:xfrm>
          <a:custGeom>
            <a:avLst/>
            <a:gdLst/>
            <a:ahLst/>
            <a:cxnLst/>
            <a:rect l="l" t="t" r="r" b="b"/>
            <a:pathLst>
              <a:path w="2037174" h="1319070">
                <a:moveTo>
                  <a:pt x="2037174" y="0"/>
                </a:moveTo>
                <a:lnTo>
                  <a:pt x="0" y="0"/>
                </a:lnTo>
                <a:lnTo>
                  <a:pt x="0" y="1319070"/>
                </a:lnTo>
                <a:lnTo>
                  <a:pt x="2037174" y="1319070"/>
                </a:lnTo>
                <a:lnTo>
                  <a:pt x="20371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2629729" y="473572"/>
            <a:ext cx="13028542" cy="1110255"/>
            <a:chOff x="0" y="0"/>
            <a:chExt cx="17371390" cy="148034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7371390" cy="1480340"/>
              <a:chOff x="0" y="0"/>
              <a:chExt cx="4204943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04943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4204943" h="358333">
                    <a:moveTo>
                      <a:pt x="33209" y="0"/>
                    </a:moveTo>
                    <a:lnTo>
                      <a:pt x="4171734" y="0"/>
                    </a:lnTo>
                    <a:cubicBezTo>
                      <a:pt x="4190075" y="0"/>
                      <a:pt x="4204943" y="14868"/>
                      <a:pt x="4204943" y="33209"/>
                    </a:cubicBezTo>
                    <a:lnTo>
                      <a:pt x="4204943" y="325124"/>
                    </a:lnTo>
                    <a:cubicBezTo>
                      <a:pt x="4204943" y="333932"/>
                      <a:pt x="4201444" y="342379"/>
                      <a:pt x="4195216" y="348606"/>
                    </a:cubicBezTo>
                    <a:cubicBezTo>
                      <a:pt x="4188988" y="354834"/>
                      <a:pt x="4180541" y="358333"/>
                      <a:pt x="4171734" y="358333"/>
                    </a:cubicBezTo>
                    <a:lnTo>
                      <a:pt x="33209" y="358333"/>
                    </a:lnTo>
                    <a:cubicBezTo>
                      <a:pt x="24401" y="358333"/>
                      <a:pt x="15955" y="354834"/>
                      <a:pt x="9727" y="348606"/>
                    </a:cubicBezTo>
                    <a:cubicBezTo>
                      <a:pt x="3499" y="342379"/>
                      <a:pt x="0" y="333932"/>
                      <a:pt x="0" y="325124"/>
                    </a:cubicBezTo>
                    <a:lnTo>
                      <a:pt x="0" y="33209"/>
                    </a:lnTo>
                    <a:cubicBezTo>
                      <a:pt x="0" y="24401"/>
                      <a:pt x="3499" y="15955"/>
                      <a:pt x="9727" y="9727"/>
                    </a:cubicBezTo>
                    <a:cubicBezTo>
                      <a:pt x="15955" y="3499"/>
                      <a:pt x="24401" y="0"/>
                      <a:pt x="33209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4204943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80144" y="213749"/>
              <a:ext cx="16634161" cy="96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29729" y="645850"/>
            <a:ext cx="13028542" cy="80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9"/>
              </a:lnSpc>
              <a:spcBef>
                <a:spcPct val="0"/>
              </a:spcBef>
            </a:pPr>
            <a:r>
              <a:rPr lang="en-US" sz="480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Perché usare un approccio parallelo?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67382" y="2398637"/>
            <a:ext cx="9829778" cy="1591221"/>
            <a:chOff x="0" y="0"/>
            <a:chExt cx="13106370" cy="2121629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3106370" cy="2121629"/>
              <a:chOff x="0" y="0"/>
              <a:chExt cx="8671910" cy="140378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671909" cy="1403789"/>
              </a:xfrm>
              <a:custGeom>
                <a:avLst/>
                <a:gdLst/>
                <a:ahLst/>
                <a:cxnLst/>
                <a:rect l="l" t="t" r="r" b="b"/>
                <a:pathLst>
                  <a:path w="8671909" h="1403789">
                    <a:moveTo>
                      <a:pt x="16103" y="0"/>
                    </a:moveTo>
                    <a:lnTo>
                      <a:pt x="8655807" y="0"/>
                    </a:lnTo>
                    <a:cubicBezTo>
                      <a:pt x="8660078" y="0"/>
                      <a:pt x="8664173" y="1697"/>
                      <a:pt x="8667193" y="4716"/>
                    </a:cubicBezTo>
                    <a:cubicBezTo>
                      <a:pt x="8670213" y="7736"/>
                      <a:pt x="8671909" y="11832"/>
                      <a:pt x="8671909" y="16103"/>
                    </a:cubicBezTo>
                    <a:lnTo>
                      <a:pt x="8671909" y="1387686"/>
                    </a:lnTo>
                    <a:cubicBezTo>
                      <a:pt x="8671909" y="1396579"/>
                      <a:pt x="8664700" y="1403789"/>
                      <a:pt x="8655807" y="1403789"/>
                    </a:cubicBezTo>
                    <a:lnTo>
                      <a:pt x="16103" y="1403789"/>
                    </a:lnTo>
                    <a:cubicBezTo>
                      <a:pt x="11832" y="1403789"/>
                      <a:pt x="7736" y="1402092"/>
                      <a:pt x="4716" y="1399072"/>
                    </a:cubicBezTo>
                    <a:cubicBezTo>
                      <a:pt x="1697" y="1396052"/>
                      <a:pt x="0" y="1391957"/>
                      <a:pt x="0" y="1387686"/>
                    </a:cubicBezTo>
                    <a:lnTo>
                      <a:pt x="0" y="16103"/>
                    </a:lnTo>
                    <a:cubicBezTo>
                      <a:pt x="0" y="11832"/>
                      <a:pt x="1697" y="7736"/>
                      <a:pt x="4716" y="4716"/>
                    </a:cubicBezTo>
                    <a:cubicBezTo>
                      <a:pt x="7736" y="1697"/>
                      <a:pt x="11832" y="0"/>
                      <a:pt x="16103" y="0"/>
                    </a:cubicBezTo>
                    <a:close/>
                  </a:path>
                </a:pathLst>
              </a:custGeom>
              <a:solidFill>
                <a:srgbClr val="E3704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8671910" cy="1527614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86811" y="23835"/>
              <a:ext cx="12550146" cy="19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r>
                <a:rPr lang="en-US" sz="4382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Problema : elevata complessità temporale e spaziale O(n x m) 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525861" y="4562665"/>
            <a:ext cx="7094642" cy="2144953"/>
            <a:chOff x="0" y="0"/>
            <a:chExt cx="9459522" cy="2859937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9459522" cy="2859937"/>
              <a:chOff x="0" y="0"/>
              <a:chExt cx="10358555" cy="313174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358555" cy="3131745"/>
              </a:xfrm>
              <a:custGeom>
                <a:avLst/>
                <a:gdLst/>
                <a:ahLst/>
                <a:cxnLst/>
                <a:rect l="l" t="t" r="r" b="b"/>
                <a:pathLst>
                  <a:path w="10358555" h="3131745">
                    <a:moveTo>
                      <a:pt x="13481" y="0"/>
                    </a:moveTo>
                    <a:lnTo>
                      <a:pt x="10345075" y="0"/>
                    </a:lnTo>
                    <a:cubicBezTo>
                      <a:pt x="10352520" y="0"/>
                      <a:pt x="10358555" y="6036"/>
                      <a:pt x="10358555" y="13481"/>
                    </a:cubicBezTo>
                    <a:lnTo>
                      <a:pt x="10358555" y="3118264"/>
                    </a:lnTo>
                    <a:cubicBezTo>
                      <a:pt x="10358555" y="3121840"/>
                      <a:pt x="10357135" y="3125269"/>
                      <a:pt x="10354607" y="3127797"/>
                    </a:cubicBezTo>
                    <a:cubicBezTo>
                      <a:pt x="10352079" y="3130325"/>
                      <a:pt x="10348650" y="3131745"/>
                      <a:pt x="10345075" y="3131745"/>
                    </a:cubicBezTo>
                    <a:lnTo>
                      <a:pt x="13481" y="3131745"/>
                    </a:lnTo>
                    <a:cubicBezTo>
                      <a:pt x="9906" y="3131745"/>
                      <a:pt x="6477" y="3130325"/>
                      <a:pt x="3948" y="3127797"/>
                    </a:cubicBezTo>
                    <a:cubicBezTo>
                      <a:pt x="1420" y="3125269"/>
                      <a:pt x="0" y="3121840"/>
                      <a:pt x="0" y="3118264"/>
                    </a:cubicBezTo>
                    <a:lnTo>
                      <a:pt x="0" y="13481"/>
                    </a:lnTo>
                    <a:cubicBezTo>
                      <a:pt x="0" y="9906"/>
                      <a:pt x="1420" y="6477"/>
                      <a:pt x="3948" y="3948"/>
                    </a:cubicBezTo>
                    <a:cubicBezTo>
                      <a:pt x="6477" y="1420"/>
                      <a:pt x="9906" y="0"/>
                      <a:pt x="13481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123825"/>
                <a:ext cx="10358555" cy="325557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207006" y="-10001"/>
              <a:ext cx="9058067" cy="2803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59"/>
                </a:lnSpc>
              </a:pPr>
              <a:r>
                <a:rPr lang="en-US" sz="4042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Conseguenza : grande consumo di memoria e poca scalabità su grandi sequenze</a:t>
              </a:r>
            </a:p>
          </p:txBody>
        </p:sp>
      </p:grpSp>
      <p:sp>
        <p:nvSpPr>
          <p:cNvPr id="22" name="Freeform 22"/>
          <p:cNvSpPr/>
          <p:nvPr/>
        </p:nvSpPr>
        <p:spPr>
          <a:xfrm rot="-10211961" flipH="1">
            <a:off x="3540153" y="4153618"/>
            <a:ext cx="2037174" cy="1319070"/>
          </a:xfrm>
          <a:custGeom>
            <a:avLst/>
            <a:gdLst/>
            <a:ahLst/>
            <a:cxnLst/>
            <a:rect l="l" t="t" r="r" b="b"/>
            <a:pathLst>
              <a:path w="2037174" h="1319070">
                <a:moveTo>
                  <a:pt x="2037174" y="0"/>
                </a:moveTo>
                <a:lnTo>
                  <a:pt x="0" y="0"/>
                </a:lnTo>
                <a:lnTo>
                  <a:pt x="0" y="1319070"/>
                </a:lnTo>
                <a:lnTo>
                  <a:pt x="2037174" y="1319070"/>
                </a:lnTo>
                <a:lnTo>
                  <a:pt x="20371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23" name="Group 23"/>
          <p:cNvGrpSpPr/>
          <p:nvPr/>
        </p:nvGrpSpPr>
        <p:grpSpPr>
          <a:xfrm>
            <a:off x="9983552" y="7000026"/>
            <a:ext cx="7985980" cy="1462133"/>
            <a:chOff x="0" y="0"/>
            <a:chExt cx="10647973" cy="194951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0647973" cy="1949511"/>
              <a:chOff x="0" y="0"/>
              <a:chExt cx="11394448" cy="208618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394448" cy="2086181"/>
              </a:xfrm>
              <a:custGeom>
                <a:avLst/>
                <a:gdLst/>
                <a:ahLst/>
                <a:cxnLst/>
                <a:rect l="l" t="t" r="r" b="b"/>
                <a:pathLst>
                  <a:path w="11394448" h="2086181">
                    <a:moveTo>
                      <a:pt x="12255" y="0"/>
                    </a:moveTo>
                    <a:lnTo>
                      <a:pt x="11382193" y="0"/>
                    </a:lnTo>
                    <a:cubicBezTo>
                      <a:pt x="11385443" y="0"/>
                      <a:pt x="11388560" y="1291"/>
                      <a:pt x="11390858" y="3589"/>
                    </a:cubicBezTo>
                    <a:cubicBezTo>
                      <a:pt x="11393157" y="5888"/>
                      <a:pt x="11394448" y="9005"/>
                      <a:pt x="11394448" y="12255"/>
                    </a:cubicBezTo>
                    <a:lnTo>
                      <a:pt x="11394448" y="2073926"/>
                    </a:lnTo>
                    <a:cubicBezTo>
                      <a:pt x="11394448" y="2080694"/>
                      <a:pt x="11388961" y="2086181"/>
                      <a:pt x="11382193" y="2086181"/>
                    </a:cubicBezTo>
                    <a:lnTo>
                      <a:pt x="12255" y="2086181"/>
                    </a:lnTo>
                    <a:cubicBezTo>
                      <a:pt x="9005" y="2086181"/>
                      <a:pt x="5888" y="2084890"/>
                      <a:pt x="3589" y="2082591"/>
                    </a:cubicBezTo>
                    <a:cubicBezTo>
                      <a:pt x="1291" y="2080293"/>
                      <a:pt x="0" y="2077176"/>
                      <a:pt x="0" y="2073926"/>
                    </a:cubicBezTo>
                    <a:lnTo>
                      <a:pt x="0" y="12255"/>
                    </a:lnTo>
                    <a:cubicBezTo>
                      <a:pt x="0" y="5487"/>
                      <a:pt x="5487" y="0"/>
                      <a:pt x="12255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123825"/>
                <a:ext cx="11394448" cy="2210006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33013" y="-8458"/>
              <a:ext cx="10196081" cy="1890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91"/>
                </a:lnSpc>
              </a:pPr>
              <a:r>
                <a:rPr lang="en-US" sz="4137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Soluzione : utilizzo di acceleratori hardware (GPU e IPU) </a:t>
              </a:r>
            </a:p>
          </p:txBody>
        </p:sp>
      </p:grpSp>
      <p:sp>
        <p:nvSpPr>
          <p:cNvPr id="28" name="Freeform 28"/>
          <p:cNvSpPr/>
          <p:nvPr/>
        </p:nvSpPr>
        <p:spPr>
          <a:xfrm rot="-10211961" flipH="1">
            <a:off x="8243645" y="6847081"/>
            <a:ext cx="1734932" cy="1123368"/>
          </a:xfrm>
          <a:custGeom>
            <a:avLst/>
            <a:gdLst/>
            <a:ahLst/>
            <a:cxnLst/>
            <a:rect l="l" t="t" r="r" b="b"/>
            <a:pathLst>
              <a:path w="1734932" h="1123368">
                <a:moveTo>
                  <a:pt x="1734932" y="0"/>
                </a:moveTo>
                <a:lnTo>
                  <a:pt x="0" y="0"/>
                </a:lnTo>
                <a:lnTo>
                  <a:pt x="0" y="1123368"/>
                </a:lnTo>
                <a:lnTo>
                  <a:pt x="1734932" y="1123368"/>
                </a:lnTo>
                <a:lnTo>
                  <a:pt x="173493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140532" y="-2303442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4" y="0"/>
                </a:lnTo>
                <a:lnTo>
                  <a:pt x="5507484" y="4440408"/>
                </a:lnTo>
                <a:lnTo>
                  <a:pt x="0" y="4440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2057400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2629729" y="473572"/>
            <a:ext cx="13028542" cy="1110255"/>
            <a:chOff x="0" y="0"/>
            <a:chExt cx="17371390" cy="148034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7371390" cy="1480340"/>
              <a:chOff x="0" y="0"/>
              <a:chExt cx="4204943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04943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4204943" h="358333">
                    <a:moveTo>
                      <a:pt x="33209" y="0"/>
                    </a:moveTo>
                    <a:lnTo>
                      <a:pt x="4171734" y="0"/>
                    </a:lnTo>
                    <a:cubicBezTo>
                      <a:pt x="4190075" y="0"/>
                      <a:pt x="4204943" y="14868"/>
                      <a:pt x="4204943" y="33209"/>
                    </a:cubicBezTo>
                    <a:lnTo>
                      <a:pt x="4204943" y="325124"/>
                    </a:lnTo>
                    <a:cubicBezTo>
                      <a:pt x="4204943" y="333932"/>
                      <a:pt x="4201444" y="342379"/>
                      <a:pt x="4195216" y="348606"/>
                    </a:cubicBezTo>
                    <a:cubicBezTo>
                      <a:pt x="4188988" y="354834"/>
                      <a:pt x="4180541" y="358333"/>
                      <a:pt x="4171734" y="358333"/>
                    </a:cubicBezTo>
                    <a:lnTo>
                      <a:pt x="33209" y="358333"/>
                    </a:lnTo>
                    <a:cubicBezTo>
                      <a:pt x="24401" y="358333"/>
                      <a:pt x="15955" y="354834"/>
                      <a:pt x="9727" y="348606"/>
                    </a:cubicBezTo>
                    <a:cubicBezTo>
                      <a:pt x="3499" y="342379"/>
                      <a:pt x="0" y="333932"/>
                      <a:pt x="0" y="325124"/>
                    </a:cubicBezTo>
                    <a:lnTo>
                      <a:pt x="0" y="33209"/>
                    </a:lnTo>
                    <a:cubicBezTo>
                      <a:pt x="0" y="24401"/>
                      <a:pt x="3499" y="15955"/>
                      <a:pt x="9727" y="9727"/>
                    </a:cubicBezTo>
                    <a:cubicBezTo>
                      <a:pt x="15955" y="3499"/>
                      <a:pt x="24401" y="0"/>
                      <a:pt x="33209" y="0"/>
                    </a:cubicBezTo>
                    <a:close/>
                  </a:path>
                </a:pathLst>
              </a:custGeom>
              <a:solidFill>
                <a:srgbClr val="E3704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4204943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80144" y="213749"/>
              <a:ext cx="16634161" cy="96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5321398"/>
            <a:ext cx="5947965" cy="4731014"/>
            <a:chOff x="0" y="0"/>
            <a:chExt cx="7930620" cy="6308019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3991864"/>
              <a:ext cx="7930620" cy="2316155"/>
              <a:chOff x="0" y="0"/>
              <a:chExt cx="6530874" cy="190735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530874" cy="1907356"/>
              </a:xfrm>
              <a:custGeom>
                <a:avLst/>
                <a:gdLst/>
                <a:ahLst/>
                <a:cxnLst/>
                <a:rect l="l" t="t" r="r" b="b"/>
                <a:pathLst>
                  <a:path w="6530874" h="1907356">
                    <a:moveTo>
                      <a:pt x="21382" y="0"/>
                    </a:moveTo>
                    <a:lnTo>
                      <a:pt x="6509493" y="0"/>
                    </a:lnTo>
                    <a:cubicBezTo>
                      <a:pt x="6521301" y="0"/>
                      <a:pt x="6530874" y="9573"/>
                      <a:pt x="6530874" y="21382"/>
                    </a:cubicBezTo>
                    <a:lnTo>
                      <a:pt x="6530874" y="1885974"/>
                    </a:lnTo>
                    <a:cubicBezTo>
                      <a:pt x="6530874" y="1891645"/>
                      <a:pt x="6528622" y="1897084"/>
                      <a:pt x="6524612" y="1901094"/>
                    </a:cubicBezTo>
                    <a:cubicBezTo>
                      <a:pt x="6520602" y="1905103"/>
                      <a:pt x="6515164" y="1907356"/>
                      <a:pt x="6509493" y="1907356"/>
                    </a:cubicBezTo>
                    <a:lnTo>
                      <a:pt x="21382" y="1907356"/>
                    </a:lnTo>
                    <a:cubicBezTo>
                      <a:pt x="9573" y="1907356"/>
                      <a:pt x="0" y="1897783"/>
                      <a:pt x="0" y="1885974"/>
                    </a:cubicBezTo>
                    <a:lnTo>
                      <a:pt x="0" y="21382"/>
                    </a:lnTo>
                    <a:cubicBezTo>
                      <a:pt x="0" y="9573"/>
                      <a:pt x="9573" y="0"/>
                      <a:pt x="21382" y="0"/>
                    </a:cubicBezTo>
                    <a:close/>
                  </a:path>
                </a:pathLst>
              </a:custGeom>
              <a:solidFill>
                <a:srgbClr val="E66060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6530874" cy="2031181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73548" y="4032266"/>
              <a:ext cx="7594051" cy="2187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6"/>
                </a:lnSpc>
              </a:pPr>
              <a:r>
                <a:rPr lang="en-US" sz="3183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Problema: I dataset biologici stanno diventando sempre più grandi e complessi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2865029" y="0"/>
              <a:ext cx="1760647" cy="3353614"/>
            </a:xfrm>
            <a:custGeom>
              <a:avLst/>
              <a:gdLst/>
              <a:ahLst/>
              <a:cxnLst/>
              <a:rect l="l" t="t" r="r" b="b"/>
              <a:pathLst>
                <a:path w="1760647" h="3353614">
                  <a:moveTo>
                    <a:pt x="0" y="0"/>
                  </a:moveTo>
                  <a:lnTo>
                    <a:pt x="1760648" y="0"/>
                  </a:lnTo>
                  <a:lnTo>
                    <a:pt x="1760648" y="3353614"/>
                  </a:lnTo>
                  <a:lnTo>
                    <a:pt x="0" y="3353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762366" y="5143500"/>
            <a:ext cx="6278360" cy="4619491"/>
            <a:chOff x="0" y="0"/>
            <a:chExt cx="8371147" cy="6159322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4505432"/>
              <a:ext cx="8371147" cy="1653890"/>
              <a:chOff x="0" y="0"/>
              <a:chExt cx="6530874" cy="129030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530874" cy="1290307"/>
              </a:xfrm>
              <a:custGeom>
                <a:avLst/>
                <a:gdLst/>
                <a:ahLst/>
                <a:cxnLst/>
                <a:rect l="l" t="t" r="r" b="b"/>
                <a:pathLst>
                  <a:path w="6530874" h="1290307">
                    <a:moveTo>
                      <a:pt x="21382" y="0"/>
                    </a:moveTo>
                    <a:lnTo>
                      <a:pt x="6509493" y="0"/>
                    </a:lnTo>
                    <a:cubicBezTo>
                      <a:pt x="6521301" y="0"/>
                      <a:pt x="6530874" y="9573"/>
                      <a:pt x="6530874" y="21382"/>
                    </a:cubicBezTo>
                    <a:lnTo>
                      <a:pt x="6530874" y="1268925"/>
                    </a:lnTo>
                    <a:cubicBezTo>
                      <a:pt x="6530874" y="1274596"/>
                      <a:pt x="6528622" y="1280034"/>
                      <a:pt x="6524612" y="1284044"/>
                    </a:cubicBezTo>
                    <a:cubicBezTo>
                      <a:pt x="6520602" y="1288054"/>
                      <a:pt x="6515164" y="1290307"/>
                      <a:pt x="6509493" y="1290307"/>
                    </a:cubicBezTo>
                    <a:lnTo>
                      <a:pt x="21382" y="1290307"/>
                    </a:lnTo>
                    <a:cubicBezTo>
                      <a:pt x="9573" y="1290307"/>
                      <a:pt x="0" y="1280734"/>
                      <a:pt x="0" y="1268925"/>
                    </a:cubicBezTo>
                    <a:lnTo>
                      <a:pt x="0" y="21382"/>
                    </a:lnTo>
                    <a:cubicBezTo>
                      <a:pt x="0" y="9573"/>
                      <a:pt x="9573" y="0"/>
                      <a:pt x="21382" y="0"/>
                    </a:cubicBezTo>
                    <a:close/>
                  </a:path>
                </a:pathLst>
              </a:custGeom>
              <a:solidFill>
                <a:srgbClr val="7ADD70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123825"/>
                <a:ext cx="6530874" cy="1414132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83188" y="4522149"/>
              <a:ext cx="8015882" cy="1544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3"/>
                </a:lnSpc>
              </a:pPr>
              <a:r>
                <a:rPr lang="en-US" sz="335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Soluzione: Implementazione su hardware parallelo avanzato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2879670" y="0"/>
              <a:ext cx="2337239" cy="4249525"/>
            </a:xfrm>
            <a:custGeom>
              <a:avLst/>
              <a:gdLst/>
              <a:ahLst/>
              <a:cxnLst/>
              <a:rect l="l" t="t" r="r" b="b"/>
              <a:pathLst>
                <a:path w="2337239" h="4249525">
                  <a:moveTo>
                    <a:pt x="0" y="0"/>
                  </a:moveTo>
                  <a:lnTo>
                    <a:pt x="2337238" y="0"/>
                  </a:lnTo>
                  <a:lnTo>
                    <a:pt x="2337238" y="4249525"/>
                  </a:lnTo>
                  <a:lnTo>
                    <a:pt x="0" y="4249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629729" y="2529536"/>
            <a:ext cx="14142330" cy="1848887"/>
            <a:chOff x="0" y="0"/>
            <a:chExt cx="18856440" cy="2465183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74514"/>
              <a:ext cx="15799071" cy="2316155"/>
              <a:chOff x="0" y="0"/>
              <a:chExt cx="13010551" cy="190735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3010552" cy="1907356"/>
              </a:xfrm>
              <a:custGeom>
                <a:avLst/>
                <a:gdLst/>
                <a:ahLst/>
                <a:cxnLst/>
                <a:rect l="l" t="t" r="r" b="b"/>
                <a:pathLst>
                  <a:path w="13010552" h="1907356">
                    <a:moveTo>
                      <a:pt x="33322" y="0"/>
                    </a:moveTo>
                    <a:lnTo>
                      <a:pt x="12977230" y="0"/>
                    </a:lnTo>
                    <a:cubicBezTo>
                      <a:pt x="12986068" y="0"/>
                      <a:pt x="12994543" y="3511"/>
                      <a:pt x="13000792" y="9760"/>
                    </a:cubicBezTo>
                    <a:cubicBezTo>
                      <a:pt x="13007042" y="16009"/>
                      <a:pt x="13010552" y="24484"/>
                      <a:pt x="13010552" y="33322"/>
                    </a:cubicBezTo>
                    <a:lnTo>
                      <a:pt x="13010552" y="1874035"/>
                    </a:lnTo>
                    <a:cubicBezTo>
                      <a:pt x="13010552" y="1882872"/>
                      <a:pt x="13007042" y="1891348"/>
                      <a:pt x="13000792" y="1897597"/>
                    </a:cubicBezTo>
                    <a:cubicBezTo>
                      <a:pt x="12994543" y="1903846"/>
                      <a:pt x="12986068" y="1907356"/>
                      <a:pt x="12977230" y="1907356"/>
                    </a:cubicBezTo>
                    <a:lnTo>
                      <a:pt x="33322" y="1907356"/>
                    </a:lnTo>
                    <a:cubicBezTo>
                      <a:pt x="24484" y="1907356"/>
                      <a:pt x="16009" y="1903846"/>
                      <a:pt x="9760" y="1897597"/>
                    </a:cubicBezTo>
                    <a:cubicBezTo>
                      <a:pt x="3511" y="1891348"/>
                      <a:pt x="0" y="1882872"/>
                      <a:pt x="0" y="1874035"/>
                    </a:cubicBezTo>
                    <a:lnTo>
                      <a:pt x="0" y="33322"/>
                    </a:lnTo>
                    <a:cubicBezTo>
                      <a:pt x="0" y="24484"/>
                      <a:pt x="3511" y="16009"/>
                      <a:pt x="9760" y="9760"/>
                    </a:cubicBezTo>
                    <a:cubicBezTo>
                      <a:pt x="16009" y="3511"/>
                      <a:pt x="24484" y="0"/>
                      <a:pt x="33322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123825"/>
                <a:ext cx="13010551" cy="2031181"/>
              </a:xfrm>
              <a:prstGeom prst="rect">
                <a:avLst/>
              </a:prstGeom>
            </p:spPr>
            <p:txBody>
              <a:bodyPr lIns="16815" tIns="16815" rIns="16815" bIns="16815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15886340" y="0"/>
              <a:ext cx="2970100" cy="2465183"/>
            </a:xfrm>
            <a:custGeom>
              <a:avLst/>
              <a:gdLst/>
              <a:ahLst/>
              <a:cxnLst/>
              <a:rect l="l" t="t" r="r" b="b"/>
              <a:pathLst>
                <a:path w="2970100" h="2465183">
                  <a:moveTo>
                    <a:pt x="0" y="0"/>
                  </a:moveTo>
                  <a:lnTo>
                    <a:pt x="2970100" y="0"/>
                  </a:lnTo>
                  <a:lnTo>
                    <a:pt x="2970100" y="2465183"/>
                  </a:lnTo>
                  <a:lnTo>
                    <a:pt x="0" y="2465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45736" y="114917"/>
              <a:ext cx="15128570" cy="2187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6"/>
                </a:lnSpc>
              </a:pPr>
              <a:r>
                <a:rPr lang="en-US" sz="3183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Obiettivo:</a:t>
              </a:r>
            </a:p>
            <a:p>
              <a:pPr marL="687229" lvl="1" indent="-343615" algn="l">
                <a:lnSpc>
                  <a:spcPts val="4456"/>
                </a:lnSpc>
                <a:buFont typeface="Arial"/>
                <a:buChar char="•"/>
              </a:pPr>
              <a:r>
                <a:rPr lang="en-US" sz="3183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Ottimizzare il calcolo per grandi sequenze genomiche</a:t>
              </a:r>
            </a:p>
            <a:p>
              <a:pPr marL="687229" lvl="1" indent="-343615" algn="l">
                <a:lnSpc>
                  <a:spcPts val="4456"/>
                </a:lnSpc>
                <a:buFont typeface="Arial"/>
                <a:buChar char="•"/>
              </a:pPr>
              <a:r>
                <a:rPr lang="en-US" sz="3183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Massimizzare l’efficienza computazionale con CPU, GPU e IPU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8113264" y="6333451"/>
            <a:ext cx="3175260" cy="1353454"/>
          </a:xfrm>
          <a:custGeom>
            <a:avLst/>
            <a:gdLst/>
            <a:ahLst/>
            <a:cxnLst/>
            <a:rect l="l" t="t" r="r" b="b"/>
            <a:pathLst>
              <a:path w="3175260" h="1353454">
                <a:moveTo>
                  <a:pt x="0" y="0"/>
                </a:moveTo>
                <a:lnTo>
                  <a:pt x="3175260" y="0"/>
                </a:lnTo>
                <a:lnTo>
                  <a:pt x="3175260" y="1353454"/>
                </a:lnTo>
                <a:lnTo>
                  <a:pt x="0" y="13534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81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0" name="TextBox 30"/>
          <p:cNvSpPr txBox="1"/>
          <p:nvPr/>
        </p:nvSpPr>
        <p:spPr>
          <a:xfrm>
            <a:off x="2629729" y="645850"/>
            <a:ext cx="13028542" cy="80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9"/>
              </a:lnSpc>
              <a:spcBef>
                <a:spcPct val="0"/>
              </a:spcBef>
            </a:pPr>
            <a:r>
              <a:rPr lang="en-US" sz="480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Implementazione su Hardware Parallelo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6498027">
            <a:off x="-1592178" y="8228057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641280">
            <a:off x="15400648" y="7200900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6001444" y="5116109"/>
            <a:ext cx="5631148" cy="3513655"/>
            <a:chOff x="0" y="0"/>
            <a:chExt cx="7508197" cy="4684874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508197" cy="4684874"/>
              <a:chOff x="0" y="0"/>
              <a:chExt cx="6212308" cy="387628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212308" cy="3876280"/>
              </a:xfrm>
              <a:custGeom>
                <a:avLst/>
                <a:gdLst/>
                <a:ahLst/>
                <a:cxnLst/>
                <a:rect l="l" t="t" r="r" b="b"/>
                <a:pathLst>
                  <a:path w="6212308" h="3876280">
                    <a:moveTo>
                      <a:pt x="22478" y="0"/>
                    </a:moveTo>
                    <a:lnTo>
                      <a:pt x="6189830" y="0"/>
                    </a:lnTo>
                    <a:cubicBezTo>
                      <a:pt x="6202244" y="0"/>
                      <a:pt x="6212308" y="10064"/>
                      <a:pt x="6212308" y="22478"/>
                    </a:cubicBezTo>
                    <a:lnTo>
                      <a:pt x="6212308" y="3853802"/>
                    </a:lnTo>
                    <a:cubicBezTo>
                      <a:pt x="6212308" y="3859763"/>
                      <a:pt x="6209940" y="3865481"/>
                      <a:pt x="6205724" y="3869696"/>
                    </a:cubicBezTo>
                    <a:cubicBezTo>
                      <a:pt x="6201508" y="3873912"/>
                      <a:pt x="6195791" y="3876280"/>
                      <a:pt x="6189830" y="3876280"/>
                    </a:cubicBezTo>
                    <a:lnTo>
                      <a:pt x="22478" y="3876280"/>
                    </a:lnTo>
                    <a:cubicBezTo>
                      <a:pt x="16517" y="3876280"/>
                      <a:pt x="10799" y="3873912"/>
                      <a:pt x="6584" y="3869696"/>
                    </a:cubicBezTo>
                    <a:cubicBezTo>
                      <a:pt x="2368" y="3865481"/>
                      <a:pt x="0" y="3859763"/>
                      <a:pt x="0" y="3853802"/>
                    </a:cubicBezTo>
                    <a:lnTo>
                      <a:pt x="0" y="22478"/>
                    </a:lnTo>
                    <a:cubicBezTo>
                      <a:pt x="0" y="16517"/>
                      <a:pt x="2368" y="10799"/>
                      <a:pt x="6584" y="6584"/>
                    </a:cubicBezTo>
                    <a:cubicBezTo>
                      <a:pt x="10799" y="2368"/>
                      <a:pt x="16517" y="0"/>
                      <a:pt x="22478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6212308" cy="4000105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64304" y="-7637"/>
              <a:ext cx="7189555" cy="4604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910"/>
                </a:lnSpc>
              </a:pPr>
              <a:r>
                <a:rPr lang="en-US" sz="4935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Confronto sequenze proteiche per trovare somiglianze e differenze </a:t>
              </a:r>
            </a:p>
          </p:txBody>
        </p:sp>
      </p:grpSp>
      <p:sp>
        <p:nvSpPr>
          <p:cNvPr id="13" name="Freeform 13"/>
          <p:cNvSpPr/>
          <p:nvPr/>
        </p:nvSpPr>
        <p:spPr>
          <a:xfrm rot="-6438182">
            <a:off x="16118059" y="7791521"/>
            <a:ext cx="1990881" cy="3674445"/>
          </a:xfrm>
          <a:custGeom>
            <a:avLst/>
            <a:gdLst/>
            <a:ahLst/>
            <a:cxnLst/>
            <a:rect l="l" t="t" r="r" b="b"/>
            <a:pathLst>
              <a:path w="1990881" h="3674445">
                <a:moveTo>
                  <a:pt x="0" y="0"/>
                </a:moveTo>
                <a:lnTo>
                  <a:pt x="1990881" y="0"/>
                </a:lnTo>
                <a:lnTo>
                  <a:pt x="1990881" y="3674446"/>
                </a:lnTo>
                <a:lnTo>
                  <a:pt x="0" y="3674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4" name="Group 14"/>
          <p:cNvGrpSpPr/>
          <p:nvPr/>
        </p:nvGrpSpPr>
        <p:grpSpPr>
          <a:xfrm>
            <a:off x="1219154" y="2794288"/>
            <a:ext cx="4585882" cy="3360002"/>
            <a:chOff x="0" y="0"/>
            <a:chExt cx="6114510" cy="448000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6114510" cy="4480003"/>
              <a:chOff x="0" y="0"/>
              <a:chExt cx="4658953" cy="34135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658953" cy="3413540"/>
              </a:xfrm>
              <a:custGeom>
                <a:avLst/>
                <a:gdLst/>
                <a:ahLst/>
                <a:cxnLst/>
                <a:rect l="l" t="t" r="r" b="b"/>
                <a:pathLst>
                  <a:path w="4658953" h="3413540">
                    <a:moveTo>
                      <a:pt x="29973" y="0"/>
                    </a:moveTo>
                    <a:lnTo>
                      <a:pt x="4628980" y="0"/>
                    </a:lnTo>
                    <a:cubicBezTo>
                      <a:pt x="4636930" y="0"/>
                      <a:pt x="4644553" y="3158"/>
                      <a:pt x="4650174" y="8779"/>
                    </a:cubicBezTo>
                    <a:cubicBezTo>
                      <a:pt x="4655795" y="14400"/>
                      <a:pt x="4658953" y="22024"/>
                      <a:pt x="4658953" y="29973"/>
                    </a:cubicBezTo>
                    <a:lnTo>
                      <a:pt x="4658953" y="3383567"/>
                    </a:lnTo>
                    <a:cubicBezTo>
                      <a:pt x="4658953" y="3391517"/>
                      <a:pt x="4655795" y="3399140"/>
                      <a:pt x="4650174" y="3404761"/>
                    </a:cubicBezTo>
                    <a:cubicBezTo>
                      <a:pt x="4644553" y="3410382"/>
                      <a:pt x="4636930" y="3413540"/>
                      <a:pt x="4628980" y="3413540"/>
                    </a:cubicBezTo>
                    <a:lnTo>
                      <a:pt x="29973" y="3413540"/>
                    </a:lnTo>
                    <a:cubicBezTo>
                      <a:pt x="22024" y="3413540"/>
                      <a:pt x="14400" y="3410382"/>
                      <a:pt x="8779" y="3404761"/>
                    </a:cubicBezTo>
                    <a:cubicBezTo>
                      <a:pt x="3158" y="3399140"/>
                      <a:pt x="0" y="3391517"/>
                      <a:pt x="0" y="3383567"/>
                    </a:cubicBezTo>
                    <a:lnTo>
                      <a:pt x="0" y="29973"/>
                    </a:lnTo>
                    <a:cubicBezTo>
                      <a:pt x="0" y="22024"/>
                      <a:pt x="3158" y="14400"/>
                      <a:pt x="8779" y="8779"/>
                    </a:cubicBezTo>
                    <a:cubicBezTo>
                      <a:pt x="14400" y="3158"/>
                      <a:pt x="22024" y="0"/>
                      <a:pt x="29973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4658953" cy="3537365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33806" y="9414"/>
              <a:ext cx="5855014" cy="4375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37"/>
                </a:lnSpc>
              </a:pPr>
              <a:r>
                <a:rPr lang="en-US" sz="474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Suddivisione del problema in sottoproblemi indipendenti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242589" y="2872856"/>
            <a:ext cx="4826257" cy="4486506"/>
            <a:chOff x="0" y="0"/>
            <a:chExt cx="6435009" cy="5982008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6435009" cy="5982008"/>
              <a:chOff x="0" y="0"/>
              <a:chExt cx="4583958" cy="426126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583958" cy="4261264"/>
              </a:xfrm>
              <a:custGeom>
                <a:avLst/>
                <a:gdLst/>
                <a:ahLst/>
                <a:cxnLst/>
                <a:rect l="l" t="t" r="r" b="b"/>
                <a:pathLst>
                  <a:path w="4583958" h="4261264">
                    <a:moveTo>
                      <a:pt x="30463" y="0"/>
                    </a:moveTo>
                    <a:lnTo>
                      <a:pt x="4553495" y="0"/>
                    </a:lnTo>
                    <a:cubicBezTo>
                      <a:pt x="4561574" y="0"/>
                      <a:pt x="4569323" y="3210"/>
                      <a:pt x="4575036" y="8922"/>
                    </a:cubicBezTo>
                    <a:cubicBezTo>
                      <a:pt x="4580749" y="14635"/>
                      <a:pt x="4583958" y="22384"/>
                      <a:pt x="4583958" y="30463"/>
                    </a:cubicBezTo>
                    <a:lnTo>
                      <a:pt x="4583958" y="4230801"/>
                    </a:lnTo>
                    <a:cubicBezTo>
                      <a:pt x="4583958" y="4247625"/>
                      <a:pt x="4570319" y="4261264"/>
                      <a:pt x="4553495" y="4261264"/>
                    </a:cubicBezTo>
                    <a:lnTo>
                      <a:pt x="30463" y="4261264"/>
                    </a:lnTo>
                    <a:cubicBezTo>
                      <a:pt x="22384" y="4261264"/>
                      <a:pt x="14635" y="4258054"/>
                      <a:pt x="8922" y="4252342"/>
                    </a:cubicBezTo>
                    <a:cubicBezTo>
                      <a:pt x="3210" y="4246628"/>
                      <a:pt x="0" y="4238880"/>
                      <a:pt x="0" y="4230801"/>
                    </a:cubicBezTo>
                    <a:lnTo>
                      <a:pt x="0" y="30463"/>
                    </a:lnTo>
                    <a:cubicBezTo>
                      <a:pt x="0" y="13639"/>
                      <a:pt x="13639" y="0"/>
                      <a:pt x="30463" y="0"/>
                    </a:cubicBezTo>
                    <a:close/>
                  </a:path>
                </a:pathLst>
              </a:custGeom>
              <a:solidFill>
                <a:srgbClr val="58C2CA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123825"/>
                <a:ext cx="4583958" cy="4385089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40819" y="6514"/>
              <a:ext cx="6161912" cy="58737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99"/>
                </a:lnSpc>
              </a:pPr>
              <a:r>
                <a:rPr lang="en-US" sz="507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Combinazione delle soluzioni per trovare l’allineamento ottimale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596777" y="337535"/>
            <a:ext cx="13094446" cy="1335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1"/>
              </a:lnSpc>
            </a:pPr>
            <a:r>
              <a:rPr lang="en-US" sz="7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Programmazione dinamica</a:t>
            </a:r>
          </a:p>
        </p:txBody>
      </p:sp>
      <p:sp>
        <p:nvSpPr>
          <p:cNvPr id="25" name="Freeform 25"/>
          <p:cNvSpPr/>
          <p:nvPr/>
        </p:nvSpPr>
        <p:spPr>
          <a:xfrm rot="-10800000" flipH="1" flipV="1">
            <a:off x="11022594" y="4326162"/>
            <a:ext cx="1219995" cy="789947"/>
          </a:xfrm>
          <a:custGeom>
            <a:avLst/>
            <a:gdLst/>
            <a:ahLst/>
            <a:cxnLst/>
            <a:rect l="l" t="t" r="r" b="b"/>
            <a:pathLst>
              <a:path w="1219995" h="789947">
                <a:moveTo>
                  <a:pt x="1219995" y="789947"/>
                </a:moveTo>
                <a:lnTo>
                  <a:pt x="0" y="789947"/>
                </a:lnTo>
                <a:lnTo>
                  <a:pt x="0" y="0"/>
                </a:lnTo>
                <a:lnTo>
                  <a:pt x="1219995" y="0"/>
                </a:lnTo>
                <a:lnTo>
                  <a:pt x="1219995" y="789947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6" name="Freeform 26"/>
          <p:cNvSpPr/>
          <p:nvPr/>
        </p:nvSpPr>
        <p:spPr>
          <a:xfrm rot="-10211961" flipH="1">
            <a:off x="4723119" y="6252360"/>
            <a:ext cx="1219995" cy="789947"/>
          </a:xfrm>
          <a:custGeom>
            <a:avLst/>
            <a:gdLst/>
            <a:ahLst/>
            <a:cxnLst/>
            <a:rect l="l" t="t" r="r" b="b"/>
            <a:pathLst>
              <a:path w="1219995" h="789947">
                <a:moveTo>
                  <a:pt x="1219995" y="0"/>
                </a:moveTo>
                <a:lnTo>
                  <a:pt x="0" y="0"/>
                </a:lnTo>
                <a:lnTo>
                  <a:pt x="0" y="789947"/>
                </a:lnTo>
                <a:lnTo>
                  <a:pt x="1219995" y="789947"/>
                </a:lnTo>
                <a:lnTo>
                  <a:pt x="1219995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6155701" y="-213221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2629729" y="473572"/>
            <a:ext cx="13028542" cy="1110255"/>
            <a:chOff x="0" y="0"/>
            <a:chExt cx="17371390" cy="148034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7371390" cy="1480340"/>
              <a:chOff x="0" y="0"/>
              <a:chExt cx="4204943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04943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4204943" h="358333">
                    <a:moveTo>
                      <a:pt x="33209" y="0"/>
                    </a:moveTo>
                    <a:lnTo>
                      <a:pt x="4171734" y="0"/>
                    </a:lnTo>
                    <a:cubicBezTo>
                      <a:pt x="4190075" y="0"/>
                      <a:pt x="4204943" y="14868"/>
                      <a:pt x="4204943" y="33209"/>
                    </a:cubicBezTo>
                    <a:lnTo>
                      <a:pt x="4204943" y="325124"/>
                    </a:lnTo>
                    <a:cubicBezTo>
                      <a:pt x="4204943" y="333932"/>
                      <a:pt x="4201444" y="342379"/>
                      <a:pt x="4195216" y="348606"/>
                    </a:cubicBezTo>
                    <a:cubicBezTo>
                      <a:pt x="4188988" y="354834"/>
                      <a:pt x="4180541" y="358333"/>
                      <a:pt x="4171734" y="358333"/>
                    </a:cubicBezTo>
                    <a:lnTo>
                      <a:pt x="33209" y="358333"/>
                    </a:lnTo>
                    <a:cubicBezTo>
                      <a:pt x="24401" y="358333"/>
                      <a:pt x="15955" y="354834"/>
                      <a:pt x="9727" y="348606"/>
                    </a:cubicBezTo>
                    <a:cubicBezTo>
                      <a:pt x="3499" y="342379"/>
                      <a:pt x="0" y="333932"/>
                      <a:pt x="0" y="325124"/>
                    </a:cubicBezTo>
                    <a:lnTo>
                      <a:pt x="0" y="33209"/>
                    </a:lnTo>
                    <a:cubicBezTo>
                      <a:pt x="0" y="24401"/>
                      <a:pt x="3499" y="15955"/>
                      <a:pt x="9727" y="9727"/>
                    </a:cubicBezTo>
                    <a:cubicBezTo>
                      <a:pt x="15955" y="3499"/>
                      <a:pt x="24401" y="0"/>
                      <a:pt x="33209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4204943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80144" y="213749"/>
              <a:ext cx="16634161" cy="96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29729" y="645850"/>
            <a:ext cx="13028542" cy="80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9"/>
              </a:lnSpc>
              <a:spcBef>
                <a:spcPct val="0"/>
              </a:spcBef>
            </a:pPr>
            <a:r>
              <a:rPr lang="en-US" sz="480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Metodi di Generazione della Matrice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88351" y="3030830"/>
            <a:ext cx="4408142" cy="5971564"/>
            <a:chOff x="0" y="0"/>
            <a:chExt cx="5877523" cy="796208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5877523" cy="7962085"/>
              <a:chOff x="0" y="0"/>
              <a:chExt cx="2006226" cy="271776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006226" cy="2717767"/>
              </a:xfrm>
              <a:custGeom>
                <a:avLst/>
                <a:gdLst/>
                <a:ahLst/>
                <a:cxnLst/>
                <a:rect l="l" t="t" r="r" b="b"/>
                <a:pathLst>
                  <a:path w="2006226" h="2717767">
                    <a:moveTo>
                      <a:pt x="69604" y="0"/>
                    </a:moveTo>
                    <a:lnTo>
                      <a:pt x="1936621" y="0"/>
                    </a:lnTo>
                    <a:cubicBezTo>
                      <a:pt x="1975063" y="0"/>
                      <a:pt x="2006226" y="31163"/>
                      <a:pt x="2006226" y="69604"/>
                    </a:cubicBezTo>
                    <a:lnTo>
                      <a:pt x="2006226" y="2648163"/>
                    </a:lnTo>
                    <a:cubicBezTo>
                      <a:pt x="2006226" y="2686604"/>
                      <a:pt x="1975063" y="2717767"/>
                      <a:pt x="1936621" y="2717767"/>
                    </a:cubicBezTo>
                    <a:lnTo>
                      <a:pt x="69604" y="2717767"/>
                    </a:lnTo>
                    <a:cubicBezTo>
                      <a:pt x="31163" y="2717767"/>
                      <a:pt x="0" y="2686604"/>
                      <a:pt x="0" y="2648163"/>
                    </a:cubicBezTo>
                    <a:lnTo>
                      <a:pt x="0" y="69604"/>
                    </a:lnTo>
                    <a:cubicBezTo>
                      <a:pt x="0" y="31163"/>
                      <a:pt x="31163" y="0"/>
                      <a:pt x="69604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33350"/>
                <a:ext cx="2006226" cy="2851117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465164" y="625321"/>
              <a:ext cx="4947194" cy="6667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5"/>
                </a:lnSpc>
              </a:pPr>
              <a:r>
                <a:rPr lang="en-US" sz="2996" i="1">
                  <a:solidFill>
                    <a:srgbClr val="000000"/>
                  </a:solidFill>
                  <a:latin typeface="Dreaming Outloud Sans Alt Italics"/>
                  <a:ea typeface="Dreaming Outloud Sans Alt Italics"/>
                  <a:cs typeface="Dreaming Outloud Sans Alt Italics"/>
                  <a:sym typeface="Dreaming Outloud Sans Alt Italics"/>
                </a:rPr>
                <a:t>Row-Wise :</a:t>
              </a:r>
            </a:p>
            <a:p>
              <a:pPr marL="603794" lvl="1" indent="-301897" algn="l">
                <a:lnSpc>
                  <a:spcPts val="3915"/>
                </a:lnSpc>
                <a:buFont typeface="Arial"/>
                <a:buChar char="•"/>
              </a:pPr>
              <a:r>
                <a:rPr lang="en-US" sz="2796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 celle vengono calcolate una riga alla volta</a:t>
              </a:r>
            </a:p>
            <a:p>
              <a:pPr algn="ctr">
                <a:lnSpc>
                  <a:spcPts val="4195"/>
                </a:lnSpc>
              </a:pPr>
              <a:endParaRPr lang="en-US" sz="279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endParaRPr>
            </a:p>
            <a:p>
              <a:pPr algn="ctr">
                <a:lnSpc>
                  <a:spcPts val="4195"/>
                </a:lnSpc>
              </a:pPr>
              <a:r>
                <a:rPr lang="en-US" sz="2996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Problema :</a:t>
              </a:r>
            </a:p>
            <a:p>
              <a:pPr marL="603794" lvl="1" indent="-301897" algn="l">
                <a:lnSpc>
                  <a:spcPts val="3915"/>
                </a:lnSpc>
                <a:buFont typeface="Arial"/>
                <a:buChar char="•"/>
              </a:pPr>
              <a:r>
                <a:rPr lang="en-US" sz="2796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Metodo sequenziale con bassa efficienza parallela</a:t>
              </a:r>
            </a:p>
            <a:p>
              <a:pPr algn="ctr">
                <a:lnSpc>
                  <a:spcPts val="3915"/>
                </a:lnSpc>
              </a:pPr>
              <a:endParaRPr lang="en-US" sz="279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2629729" y="473572"/>
            <a:ext cx="13028542" cy="1110255"/>
            <a:chOff x="0" y="0"/>
            <a:chExt cx="17371390" cy="148034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7371390" cy="1480340"/>
              <a:chOff x="0" y="0"/>
              <a:chExt cx="4204943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04943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4204943" h="358333">
                    <a:moveTo>
                      <a:pt x="33209" y="0"/>
                    </a:moveTo>
                    <a:lnTo>
                      <a:pt x="4171734" y="0"/>
                    </a:lnTo>
                    <a:cubicBezTo>
                      <a:pt x="4190075" y="0"/>
                      <a:pt x="4204943" y="14868"/>
                      <a:pt x="4204943" y="33209"/>
                    </a:cubicBezTo>
                    <a:lnTo>
                      <a:pt x="4204943" y="325124"/>
                    </a:lnTo>
                    <a:cubicBezTo>
                      <a:pt x="4204943" y="333932"/>
                      <a:pt x="4201444" y="342379"/>
                      <a:pt x="4195216" y="348606"/>
                    </a:cubicBezTo>
                    <a:cubicBezTo>
                      <a:pt x="4188988" y="354834"/>
                      <a:pt x="4180541" y="358333"/>
                      <a:pt x="4171734" y="358333"/>
                    </a:cubicBezTo>
                    <a:lnTo>
                      <a:pt x="33209" y="358333"/>
                    </a:lnTo>
                    <a:cubicBezTo>
                      <a:pt x="24401" y="358333"/>
                      <a:pt x="15955" y="354834"/>
                      <a:pt x="9727" y="348606"/>
                    </a:cubicBezTo>
                    <a:cubicBezTo>
                      <a:pt x="3499" y="342379"/>
                      <a:pt x="0" y="333932"/>
                      <a:pt x="0" y="325124"/>
                    </a:cubicBezTo>
                    <a:lnTo>
                      <a:pt x="0" y="33209"/>
                    </a:lnTo>
                    <a:cubicBezTo>
                      <a:pt x="0" y="24401"/>
                      <a:pt x="3499" y="15955"/>
                      <a:pt x="9727" y="9727"/>
                    </a:cubicBezTo>
                    <a:cubicBezTo>
                      <a:pt x="15955" y="3499"/>
                      <a:pt x="24401" y="0"/>
                      <a:pt x="33209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4204943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80144" y="213749"/>
              <a:ext cx="16634161" cy="96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29729" y="645850"/>
            <a:ext cx="13028542" cy="80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9"/>
              </a:lnSpc>
              <a:spcBef>
                <a:spcPct val="0"/>
              </a:spcBef>
            </a:pPr>
            <a:r>
              <a:rPr lang="en-US" sz="480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Metodi di Generazione della Matrice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88351" y="3030830"/>
            <a:ext cx="4408142" cy="5971564"/>
            <a:chOff x="0" y="0"/>
            <a:chExt cx="5877523" cy="796208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5877523" cy="7962085"/>
              <a:chOff x="0" y="0"/>
              <a:chExt cx="2006226" cy="271776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006226" cy="2717767"/>
              </a:xfrm>
              <a:custGeom>
                <a:avLst/>
                <a:gdLst/>
                <a:ahLst/>
                <a:cxnLst/>
                <a:rect l="l" t="t" r="r" b="b"/>
                <a:pathLst>
                  <a:path w="2006226" h="2717767">
                    <a:moveTo>
                      <a:pt x="69604" y="0"/>
                    </a:moveTo>
                    <a:lnTo>
                      <a:pt x="1936621" y="0"/>
                    </a:lnTo>
                    <a:cubicBezTo>
                      <a:pt x="1975063" y="0"/>
                      <a:pt x="2006226" y="31163"/>
                      <a:pt x="2006226" y="69604"/>
                    </a:cubicBezTo>
                    <a:lnTo>
                      <a:pt x="2006226" y="2648163"/>
                    </a:lnTo>
                    <a:cubicBezTo>
                      <a:pt x="2006226" y="2686604"/>
                      <a:pt x="1975063" y="2717767"/>
                      <a:pt x="1936621" y="2717767"/>
                    </a:cubicBezTo>
                    <a:lnTo>
                      <a:pt x="69604" y="2717767"/>
                    </a:lnTo>
                    <a:cubicBezTo>
                      <a:pt x="31163" y="2717767"/>
                      <a:pt x="0" y="2686604"/>
                      <a:pt x="0" y="2648163"/>
                    </a:cubicBezTo>
                    <a:lnTo>
                      <a:pt x="0" y="69604"/>
                    </a:lnTo>
                    <a:cubicBezTo>
                      <a:pt x="0" y="31163"/>
                      <a:pt x="31163" y="0"/>
                      <a:pt x="69604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33350"/>
                <a:ext cx="2006226" cy="2851117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465164" y="625321"/>
              <a:ext cx="4947194" cy="6667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5"/>
                </a:lnSpc>
              </a:pPr>
              <a:r>
                <a:rPr lang="en-US" sz="2996" i="1">
                  <a:solidFill>
                    <a:srgbClr val="000000"/>
                  </a:solidFill>
                  <a:latin typeface="Dreaming Outloud Sans Alt Italics"/>
                  <a:ea typeface="Dreaming Outloud Sans Alt Italics"/>
                  <a:cs typeface="Dreaming Outloud Sans Alt Italics"/>
                  <a:sym typeface="Dreaming Outloud Sans Alt Italics"/>
                </a:rPr>
                <a:t>Row-Wise :</a:t>
              </a:r>
            </a:p>
            <a:p>
              <a:pPr marL="603794" lvl="1" indent="-301897" algn="l">
                <a:lnSpc>
                  <a:spcPts val="3915"/>
                </a:lnSpc>
                <a:buFont typeface="Arial"/>
                <a:buChar char="•"/>
              </a:pPr>
              <a:r>
                <a:rPr lang="en-US" sz="2796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 celle vengono calcolate una riga alla volta</a:t>
              </a:r>
            </a:p>
            <a:p>
              <a:pPr algn="ctr">
                <a:lnSpc>
                  <a:spcPts val="4195"/>
                </a:lnSpc>
              </a:pPr>
              <a:endParaRPr lang="en-US" sz="279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endParaRPr>
            </a:p>
            <a:p>
              <a:pPr algn="ctr">
                <a:lnSpc>
                  <a:spcPts val="4195"/>
                </a:lnSpc>
              </a:pPr>
              <a:r>
                <a:rPr lang="en-US" sz="2996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Problema :</a:t>
              </a:r>
            </a:p>
            <a:p>
              <a:pPr marL="603794" lvl="1" indent="-301897" algn="l">
                <a:lnSpc>
                  <a:spcPts val="3915"/>
                </a:lnSpc>
                <a:buFont typeface="Arial"/>
                <a:buChar char="•"/>
              </a:pPr>
              <a:r>
                <a:rPr lang="en-US" sz="2796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Metodo sequenziale con bassa efficienza parallela</a:t>
              </a:r>
            </a:p>
            <a:p>
              <a:pPr algn="ctr">
                <a:lnSpc>
                  <a:spcPts val="3915"/>
                </a:lnSpc>
              </a:pPr>
              <a:endParaRPr lang="en-US" sz="279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228527" y="3030830"/>
            <a:ext cx="5261525" cy="5978718"/>
            <a:chOff x="0" y="0"/>
            <a:chExt cx="7015367" cy="797162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7015367" cy="7971624"/>
              <a:chOff x="0" y="0"/>
              <a:chExt cx="2244423" cy="255035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244423" cy="2550358"/>
              </a:xfrm>
              <a:custGeom>
                <a:avLst/>
                <a:gdLst/>
                <a:ahLst/>
                <a:cxnLst/>
                <a:rect l="l" t="t" r="r" b="b"/>
                <a:pathLst>
                  <a:path w="2244423" h="2550358">
                    <a:moveTo>
                      <a:pt x="62217" y="0"/>
                    </a:moveTo>
                    <a:lnTo>
                      <a:pt x="2182205" y="0"/>
                    </a:lnTo>
                    <a:cubicBezTo>
                      <a:pt x="2198706" y="0"/>
                      <a:pt x="2214532" y="6555"/>
                      <a:pt x="2226200" y="18223"/>
                    </a:cubicBezTo>
                    <a:cubicBezTo>
                      <a:pt x="2237868" y="29891"/>
                      <a:pt x="2244423" y="45716"/>
                      <a:pt x="2244423" y="62217"/>
                    </a:cubicBezTo>
                    <a:lnTo>
                      <a:pt x="2244423" y="2488140"/>
                    </a:lnTo>
                    <a:cubicBezTo>
                      <a:pt x="2244423" y="2504641"/>
                      <a:pt x="2237868" y="2520467"/>
                      <a:pt x="2226200" y="2532134"/>
                    </a:cubicBezTo>
                    <a:cubicBezTo>
                      <a:pt x="2214532" y="2543802"/>
                      <a:pt x="2198706" y="2550358"/>
                      <a:pt x="2182205" y="2550358"/>
                    </a:cubicBezTo>
                    <a:lnTo>
                      <a:pt x="62217" y="2550358"/>
                    </a:lnTo>
                    <a:cubicBezTo>
                      <a:pt x="27856" y="2550358"/>
                      <a:pt x="0" y="2522502"/>
                      <a:pt x="0" y="2488140"/>
                    </a:cubicBezTo>
                    <a:lnTo>
                      <a:pt x="0" y="62217"/>
                    </a:lnTo>
                    <a:cubicBezTo>
                      <a:pt x="0" y="27856"/>
                      <a:pt x="27856" y="0"/>
                      <a:pt x="62217" y="0"/>
                    </a:cubicBezTo>
                    <a:close/>
                  </a:path>
                </a:pathLst>
              </a:custGeom>
              <a:solidFill>
                <a:srgbClr val="69A3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123825"/>
                <a:ext cx="2244423" cy="2674182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555217" y="670354"/>
              <a:ext cx="5904934" cy="6587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i="1">
                  <a:solidFill>
                    <a:srgbClr val="000000"/>
                  </a:solidFill>
                  <a:latin typeface="Dreaming Outloud Sans Alt Italics"/>
                  <a:ea typeface="Dreaming Outloud Sans Alt Italics"/>
                  <a:cs typeface="Dreaming Outloud Sans Alt Italics"/>
                  <a:sym typeface="Dreaming Outloud Sans Alt Italics"/>
                </a:rPr>
                <a:t>Column-wise :</a:t>
              </a:r>
            </a:p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 celle vengono riempite una colonna alla volta</a:t>
              </a:r>
            </a:p>
            <a:p>
              <a:pPr algn="l">
                <a:lnSpc>
                  <a:spcPts val="4199"/>
                </a:lnSpc>
              </a:pPr>
              <a:endParaRPr lang="en-US" sz="280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endParaRP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Vantaggio :</a:t>
              </a:r>
            </a:p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Più efficiente rispetto al row-wise, ma non ottimale per il parallelismo</a:t>
              </a:r>
            </a:p>
            <a:p>
              <a:pPr algn="ctr">
                <a:lnSpc>
                  <a:spcPts val="3196"/>
                </a:lnSpc>
              </a:pPr>
              <a:endParaRPr lang="en-US" sz="280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5629843" y="5730620"/>
            <a:ext cx="467951" cy="452636"/>
          </a:xfrm>
          <a:custGeom>
            <a:avLst/>
            <a:gdLst/>
            <a:ahLst/>
            <a:cxnLst/>
            <a:rect l="l" t="t" r="r" b="b"/>
            <a:pathLst>
              <a:path w="467951" h="452636">
                <a:moveTo>
                  <a:pt x="0" y="0"/>
                </a:moveTo>
                <a:lnTo>
                  <a:pt x="467950" y="0"/>
                </a:lnTo>
                <a:lnTo>
                  <a:pt x="467950" y="452636"/>
                </a:lnTo>
                <a:lnTo>
                  <a:pt x="0" y="4526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2629729" y="473572"/>
            <a:ext cx="13028542" cy="1110255"/>
            <a:chOff x="0" y="0"/>
            <a:chExt cx="17371390" cy="148034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7371390" cy="1480340"/>
              <a:chOff x="0" y="0"/>
              <a:chExt cx="4204943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04943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4204943" h="358333">
                    <a:moveTo>
                      <a:pt x="33209" y="0"/>
                    </a:moveTo>
                    <a:lnTo>
                      <a:pt x="4171734" y="0"/>
                    </a:lnTo>
                    <a:cubicBezTo>
                      <a:pt x="4190075" y="0"/>
                      <a:pt x="4204943" y="14868"/>
                      <a:pt x="4204943" y="33209"/>
                    </a:cubicBezTo>
                    <a:lnTo>
                      <a:pt x="4204943" y="325124"/>
                    </a:lnTo>
                    <a:cubicBezTo>
                      <a:pt x="4204943" y="333932"/>
                      <a:pt x="4201444" y="342379"/>
                      <a:pt x="4195216" y="348606"/>
                    </a:cubicBezTo>
                    <a:cubicBezTo>
                      <a:pt x="4188988" y="354834"/>
                      <a:pt x="4180541" y="358333"/>
                      <a:pt x="4171734" y="358333"/>
                    </a:cubicBezTo>
                    <a:lnTo>
                      <a:pt x="33209" y="358333"/>
                    </a:lnTo>
                    <a:cubicBezTo>
                      <a:pt x="24401" y="358333"/>
                      <a:pt x="15955" y="354834"/>
                      <a:pt x="9727" y="348606"/>
                    </a:cubicBezTo>
                    <a:cubicBezTo>
                      <a:pt x="3499" y="342379"/>
                      <a:pt x="0" y="333932"/>
                      <a:pt x="0" y="325124"/>
                    </a:cubicBezTo>
                    <a:lnTo>
                      <a:pt x="0" y="33209"/>
                    </a:lnTo>
                    <a:cubicBezTo>
                      <a:pt x="0" y="24401"/>
                      <a:pt x="3499" y="15955"/>
                      <a:pt x="9727" y="9727"/>
                    </a:cubicBezTo>
                    <a:cubicBezTo>
                      <a:pt x="15955" y="3499"/>
                      <a:pt x="24401" y="0"/>
                      <a:pt x="33209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4204943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80144" y="213749"/>
              <a:ext cx="16634161" cy="96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29729" y="645850"/>
            <a:ext cx="13028542" cy="80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9"/>
              </a:lnSpc>
              <a:spcBef>
                <a:spcPct val="0"/>
              </a:spcBef>
            </a:pPr>
            <a:r>
              <a:rPr lang="en-US" sz="480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Metodi di Generazione della Matrice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88351" y="3030830"/>
            <a:ext cx="4408142" cy="5971564"/>
            <a:chOff x="0" y="0"/>
            <a:chExt cx="5877523" cy="796208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5877523" cy="7962085"/>
              <a:chOff x="0" y="0"/>
              <a:chExt cx="2006226" cy="271776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006226" cy="2717767"/>
              </a:xfrm>
              <a:custGeom>
                <a:avLst/>
                <a:gdLst/>
                <a:ahLst/>
                <a:cxnLst/>
                <a:rect l="l" t="t" r="r" b="b"/>
                <a:pathLst>
                  <a:path w="2006226" h="2717767">
                    <a:moveTo>
                      <a:pt x="69604" y="0"/>
                    </a:moveTo>
                    <a:lnTo>
                      <a:pt x="1936621" y="0"/>
                    </a:lnTo>
                    <a:cubicBezTo>
                      <a:pt x="1975063" y="0"/>
                      <a:pt x="2006226" y="31163"/>
                      <a:pt x="2006226" y="69604"/>
                    </a:cubicBezTo>
                    <a:lnTo>
                      <a:pt x="2006226" y="2648163"/>
                    </a:lnTo>
                    <a:cubicBezTo>
                      <a:pt x="2006226" y="2686604"/>
                      <a:pt x="1975063" y="2717767"/>
                      <a:pt x="1936621" y="2717767"/>
                    </a:cubicBezTo>
                    <a:lnTo>
                      <a:pt x="69604" y="2717767"/>
                    </a:lnTo>
                    <a:cubicBezTo>
                      <a:pt x="31163" y="2717767"/>
                      <a:pt x="0" y="2686604"/>
                      <a:pt x="0" y="2648163"/>
                    </a:cubicBezTo>
                    <a:lnTo>
                      <a:pt x="0" y="69604"/>
                    </a:lnTo>
                    <a:cubicBezTo>
                      <a:pt x="0" y="31163"/>
                      <a:pt x="31163" y="0"/>
                      <a:pt x="69604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33350"/>
                <a:ext cx="2006226" cy="2851117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465164" y="625321"/>
              <a:ext cx="4947194" cy="6667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5"/>
                </a:lnSpc>
              </a:pPr>
              <a:r>
                <a:rPr lang="en-US" sz="2996" i="1">
                  <a:solidFill>
                    <a:srgbClr val="000000"/>
                  </a:solidFill>
                  <a:latin typeface="Dreaming Outloud Sans Alt Italics"/>
                  <a:ea typeface="Dreaming Outloud Sans Alt Italics"/>
                  <a:cs typeface="Dreaming Outloud Sans Alt Italics"/>
                  <a:sym typeface="Dreaming Outloud Sans Alt Italics"/>
                </a:rPr>
                <a:t>Row-Wise :</a:t>
              </a:r>
            </a:p>
            <a:p>
              <a:pPr marL="603794" lvl="1" indent="-301897" algn="l">
                <a:lnSpc>
                  <a:spcPts val="3915"/>
                </a:lnSpc>
                <a:buFont typeface="Arial"/>
                <a:buChar char="•"/>
              </a:pPr>
              <a:r>
                <a:rPr lang="en-US" sz="2796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 celle vengono calcolate una riga alla volta</a:t>
              </a:r>
            </a:p>
            <a:p>
              <a:pPr algn="ctr">
                <a:lnSpc>
                  <a:spcPts val="4195"/>
                </a:lnSpc>
              </a:pPr>
              <a:endParaRPr lang="en-US" sz="279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endParaRPr>
            </a:p>
            <a:p>
              <a:pPr algn="ctr">
                <a:lnSpc>
                  <a:spcPts val="4195"/>
                </a:lnSpc>
              </a:pPr>
              <a:r>
                <a:rPr lang="en-US" sz="2996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Problema :</a:t>
              </a:r>
            </a:p>
            <a:p>
              <a:pPr marL="603794" lvl="1" indent="-301897" algn="l">
                <a:lnSpc>
                  <a:spcPts val="3915"/>
                </a:lnSpc>
                <a:buFont typeface="Arial"/>
                <a:buChar char="•"/>
              </a:pPr>
              <a:r>
                <a:rPr lang="en-US" sz="2796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Metodo sequenziale con bassa efficienza parallela</a:t>
              </a:r>
            </a:p>
            <a:p>
              <a:pPr algn="ctr">
                <a:lnSpc>
                  <a:spcPts val="3915"/>
                </a:lnSpc>
              </a:pPr>
              <a:endParaRPr lang="en-US" sz="279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15054" y="3030830"/>
            <a:ext cx="4552670" cy="5971564"/>
            <a:chOff x="0" y="0"/>
            <a:chExt cx="6070227" cy="7962085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6070227" cy="7962085"/>
              <a:chOff x="0" y="0"/>
              <a:chExt cx="1884438" cy="247174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884438" cy="2471745"/>
              </a:xfrm>
              <a:custGeom>
                <a:avLst/>
                <a:gdLst/>
                <a:ahLst/>
                <a:cxnLst/>
                <a:rect l="l" t="t" r="r" b="b"/>
                <a:pathLst>
                  <a:path w="1884438" h="2471745">
                    <a:moveTo>
                      <a:pt x="74103" y="0"/>
                    </a:moveTo>
                    <a:lnTo>
                      <a:pt x="1810335" y="0"/>
                    </a:lnTo>
                    <a:cubicBezTo>
                      <a:pt x="1851261" y="0"/>
                      <a:pt x="1884438" y="33177"/>
                      <a:pt x="1884438" y="74103"/>
                    </a:cubicBezTo>
                    <a:lnTo>
                      <a:pt x="1884438" y="2397642"/>
                    </a:lnTo>
                    <a:cubicBezTo>
                      <a:pt x="1884438" y="2438568"/>
                      <a:pt x="1851261" y="2471745"/>
                      <a:pt x="1810335" y="2471745"/>
                    </a:cubicBezTo>
                    <a:lnTo>
                      <a:pt x="74103" y="2471745"/>
                    </a:lnTo>
                    <a:cubicBezTo>
                      <a:pt x="54449" y="2471745"/>
                      <a:pt x="35601" y="2463938"/>
                      <a:pt x="21704" y="2450041"/>
                    </a:cubicBezTo>
                    <a:cubicBezTo>
                      <a:pt x="7807" y="2436144"/>
                      <a:pt x="0" y="2417296"/>
                      <a:pt x="0" y="2397642"/>
                    </a:cubicBezTo>
                    <a:lnTo>
                      <a:pt x="0" y="74103"/>
                    </a:lnTo>
                    <a:cubicBezTo>
                      <a:pt x="0" y="54449"/>
                      <a:pt x="7807" y="35601"/>
                      <a:pt x="21704" y="21704"/>
                    </a:cubicBezTo>
                    <a:cubicBezTo>
                      <a:pt x="35601" y="7807"/>
                      <a:pt x="54449" y="0"/>
                      <a:pt x="74103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123825"/>
                <a:ext cx="1884438" cy="259557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30942" y="434692"/>
              <a:ext cx="5408343" cy="7045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6"/>
                </a:lnSpc>
              </a:pPr>
              <a:r>
                <a:rPr lang="en-US" sz="2647" i="1">
                  <a:solidFill>
                    <a:srgbClr val="000000"/>
                  </a:solidFill>
                  <a:latin typeface="Dreaming Outloud Sans Alt Italics"/>
                  <a:ea typeface="Dreaming Outloud Sans Alt Italics"/>
                  <a:cs typeface="Dreaming Outloud Sans Alt Italics"/>
                  <a:sym typeface="Dreaming Outloud Sans Alt Italics"/>
                </a:rPr>
                <a:t>Anti-diagonal-wise :</a:t>
              </a:r>
            </a:p>
            <a:p>
              <a:pPr marL="533426" lvl="1" indent="-266713" algn="l">
                <a:lnSpc>
                  <a:spcPts val="3458"/>
                </a:lnSpc>
                <a:buFont typeface="Arial"/>
                <a:buChar char="•"/>
              </a:pPr>
              <a:r>
                <a:rPr lang="en-US" sz="247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 celle vengono calcolate lungo diagonali parallele</a:t>
              </a:r>
            </a:p>
            <a:p>
              <a:pPr algn="l">
                <a:lnSpc>
                  <a:spcPts val="3316"/>
                </a:lnSpc>
              </a:pPr>
              <a:endParaRPr lang="en-US" sz="247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endParaRPr>
            </a:p>
            <a:p>
              <a:pPr algn="ctr">
                <a:lnSpc>
                  <a:spcPts val="3706"/>
                </a:lnSpc>
              </a:pPr>
              <a:r>
                <a:rPr lang="en-US" sz="2647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Vantaggio :</a:t>
              </a:r>
            </a:p>
            <a:p>
              <a:pPr marL="556643" lvl="1" indent="-278321" algn="l">
                <a:lnSpc>
                  <a:spcPts val="3609"/>
                </a:lnSpc>
                <a:buFont typeface="Arial"/>
                <a:buChar char="•"/>
              </a:pPr>
              <a:r>
                <a:rPr lang="en-US" sz="2578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Permette un utilizzo massimo del parallelismo della GPU</a:t>
              </a:r>
            </a:p>
            <a:p>
              <a:pPr marL="556643" lvl="1" indent="-278321" algn="l">
                <a:lnSpc>
                  <a:spcPts val="3609"/>
                </a:lnSpc>
                <a:buFont typeface="Arial"/>
                <a:buChar char="•"/>
              </a:pPr>
              <a:r>
                <a:rPr lang="en-US" sz="2578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Metodo più efficiente per l’elaborazione parallela</a:t>
              </a:r>
            </a:p>
            <a:p>
              <a:pPr algn="l">
                <a:lnSpc>
                  <a:spcPts val="2703"/>
                </a:lnSpc>
              </a:pPr>
              <a:endParaRPr lang="en-US" sz="2578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228527" y="3030830"/>
            <a:ext cx="5261525" cy="5978718"/>
            <a:chOff x="0" y="0"/>
            <a:chExt cx="7015367" cy="7971624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7015367" cy="7971624"/>
              <a:chOff x="0" y="0"/>
              <a:chExt cx="2244423" cy="255035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244423" cy="2550358"/>
              </a:xfrm>
              <a:custGeom>
                <a:avLst/>
                <a:gdLst/>
                <a:ahLst/>
                <a:cxnLst/>
                <a:rect l="l" t="t" r="r" b="b"/>
                <a:pathLst>
                  <a:path w="2244423" h="2550358">
                    <a:moveTo>
                      <a:pt x="62217" y="0"/>
                    </a:moveTo>
                    <a:lnTo>
                      <a:pt x="2182205" y="0"/>
                    </a:lnTo>
                    <a:cubicBezTo>
                      <a:pt x="2198706" y="0"/>
                      <a:pt x="2214532" y="6555"/>
                      <a:pt x="2226200" y="18223"/>
                    </a:cubicBezTo>
                    <a:cubicBezTo>
                      <a:pt x="2237868" y="29891"/>
                      <a:pt x="2244423" y="45716"/>
                      <a:pt x="2244423" y="62217"/>
                    </a:cubicBezTo>
                    <a:lnTo>
                      <a:pt x="2244423" y="2488140"/>
                    </a:lnTo>
                    <a:cubicBezTo>
                      <a:pt x="2244423" y="2504641"/>
                      <a:pt x="2237868" y="2520467"/>
                      <a:pt x="2226200" y="2532134"/>
                    </a:cubicBezTo>
                    <a:cubicBezTo>
                      <a:pt x="2214532" y="2543802"/>
                      <a:pt x="2198706" y="2550358"/>
                      <a:pt x="2182205" y="2550358"/>
                    </a:cubicBezTo>
                    <a:lnTo>
                      <a:pt x="62217" y="2550358"/>
                    </a:lnTo>
                    <a:cubicBezTo>
                      <a:pt x="27856" y="2550358"/>
                      <a:pt x="0" y="2522502"/>
                      <a:pt x="0" y="2488140"/>
                    </a:cubicBezTo>
                    <a:lnTo>
                      <a:pt x="0" y="62217"/>
                    </a:lnTo>
                    <a:cubicBezTo>
                      <a:pt x="0" y="27856"/>
                      <a:pt x="27856" y="0"/>
                      <a:pt x="62217" y="0"/>
                    </a:cubicBezTo>
                    <a:close/>
                  </a:path>
                </a:pathLst>
              </a:custGeom>
              <a:solidFill>
                <a:srgbClr val="69A3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123825"/>
                <a:ext cx="2244423" cy="2674182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555217" y="670354"/>
              <a:ext cx="5904934" cy="6587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i="1">
                  <a:solidFill>
                    <a:srgbClr val="000000"/>
                  </a:solidFill>
                  <a:latin typeface="Dreaming Outloud Sans Alt Italics"/>
                  <a:ea typeface="Dreaming Outloud Sans Alt Italics"/>
                  <a:cs typeface="Dreaming Outloud Sans Alt Italics"/>
                  <a:sym typeface="Dreaming Outloud Sans Alt Italics"/>
                </a:rPr>
                <a:t>Column-wise :</a:t>
              </a:r>
            </a:p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 celle vengono riempite una colonna alla volta</a:t>
              </a:r>
            </a:p>
            <a:p>
              <a:pPr algn="l">
                <a:lnSpc>
                  <a:spcPts val="4199"/>
                </a:lnSpc>
              </a:pPr>
              <a:endParaRPr lang="en-US" sz="280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endParaRP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Vantaggio :</a:t>
              </a:r>
            </a:p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Più efficiente rispetto al row-wise, ma non ottimale per il parallelismo</a:t>
              </a:r>
            </a:p>
            <a:p>
              <a:pPr algn="ctr">
                <a:lnSpc>
                  <a:spcPts val="3196"/>
                </a:lnSpc>
              </a:pPr>
              <a:endParaRPr lang="en-US" sz="280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endParaRPr>
            </a:p>
          </p:txBody>
        </p:sp>
      </p:grpSp>
      <p:sp>
        <p:nvSpPr>
          <p:cNvPr id="27" name="Freeform 27"/>
          <p:cNvSpPr/>
          <p:nvPr/>
        </p:nvSpPr>
        <p:spPr>
          <a:xfrm>
            <a:off x="5629843" y="5730620"/>
            <a:ext cx="467951" cy="452636"/>
          </a:xfrm>
          <a:custGeom>
            <a:avLst/>
            <a:gdLst/>
            <a:ahLst/>
            <a:cxnLst/>
            <a:rect l="l" t="t" r="r" b="b"/>
            <a:pathLst>
              <a:path w="467951" h="452636">
                <a:moveTo>
                  <a:pt x="0" y="0"/>
                </a:moveTo>
                <a:lnTo>
                  <a:pt x="467950" y="0"/>
                </a:lnTo>
                <a:lnTo>
                  <a:pt x="467950" y="452636"/>
                </a:lnTo>
                <a:lnTo>
                  <a:pt x="0" y="4526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8" name="Freeform 28"/>
          <p:cNvSpPr/>
          <p:nvPr/>
        </p:nvSpPr>
        <p:spPr>
          <a:xfrm>
            <a:off x="11620786" y="5730620"/>
            <a:ext cx="467951" cy="452636"/>
          </a:xfrm>
          <a:custGeom>
            <a:avLst/>
            <a:gdLst/>
            <a:ahLst/>
            <a:cxnLst/>
            <a:rect l="l" t="t" r="r" b="b"/>
            <a:pathLst>
              <a:path w="467951" h="452636">
                <a:moveTo>
                  <a:pt x="0" y="0"/>
                </a:moveTo>
                <a:lnTo>
                  <a:pt x="467950" y="0"/>
                </a:lnTo>
                <a:lnTo>
                  <a:pt x="467950" y="452636"/>
                </a:lnTo>
                <a:lnTo>
                  <a:pt x="0" y="4526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664702" y="-1991634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7" y="0"/>
                </a:lnTo>
                <a:lnTo>
                  <a:pt x="51036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981075" y="1347015"/>
            <a:ext cx="10031312" cy="8873310"/>
            <a:chOff x="0" y="0"/>
            <a:chExt cx="13375083" cy="11831080"/>
          </a:xfrm>
        </p:grpSpPr>
        <p:grpSp>
          <p:nvGrpSpPr>
            <p:cNvPr id="7" name="Group 7"/>
            <p:cNvGrpSpPr/>
            <p:nvPr/>
          </p:nvGrpSpPr>
          <p:grpSpPr>
            <a:xfrm>
              <a:off x="255675" y="0"/>
              <a:ext cx="9909826" cy="1880506"/>
              <a:chOff x="0" y="0"/>
              <a:chExt cx="6938840" cy="13167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938840" cy="1316727"/>
              </a:xfrm>
              <a:custGeom>
                <a:avLst/>
                <a:gdLst/>
                <a:ahLst/>
                <a:cxnLst/>
                <a:rect l="l" t="t" r="r" b="b"/>
                <a:pathLst>
                  <a:path w="6938840" h="1316727">
                    <a:moveTo>
                      <a:pt x="53124" y="0"/>
                    </a:moveTo>
                    <a:lnTo>
                      <a:pt x="6885716" y="0"/>
                    </a:lnTo>
                    <a:cubicBezTo>
                      <a:pt x="6899805" y="0"/>
                      <a:pt x="6913318" y="5597"/>
                      <a:pt x="6923281" y="15560"/>
                    </a:cubicBezTo>
                    <a:cubicBezTo>
                      <a:pt x="6933243" y="25522"/>
                      <a:pt x="6938840" y="39035"/>
                      <a:pt x="6938840" y="53124"/>
                    </a:cubicBezTo>
                    <a:lnTo>
                      <a:pt x="6938840" y="1263603"/>
                    </a:lnTo>
                    <a:cubicBezTo>
                      <a:pt x="6938840" y="1292942"/>
                      <a:pt x="6915055" y="1316727"/>
                      <a:pt x="6885716" y="1316727"/>
                    </a:cubicBezTo>
                    <a:lnTo>
                      <a:pt x="53124" y="1316727"/>
                    </a:lnTo>
                    <a:cubicBezTo>
                      <a:pt x="39035" y="1316727"/>
                      <a:pt x="25522" y="1311130"/>
                      <a:pt x="15560" y="1301167"/>
                    </a:cubicBezTo>
                    <a:cubicBezTo>
                      <a:pt x="5597" y="1291204"/>
                      <a:pt x="0" y="1277692"/>
                      <a:pt x="0" y="1263603"/>
                    </a:cubicBezTo>
                    <a:lnTo>
                      <a:pt x="0" y="53124"/>
                    </a:lnTo>
                    <a:cubicBezTo>
                      <a:pt x="0" y="23784"/>
                      <a:pt x="23784" y="0"/>
                      <a:pt x="53124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6938840" cy="1450077"/>
              </a:xfrm>
              <a:prstGeom prst="rect">
                <a:avLst/>
              </a:prstGeom>
            </p:spPr>
            <p:txBody>
              <a:bodyPr lIns="19776" tIns="19776" rIns="19776" bIns="19776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62252" y="2553606"/>
              <a:ext cx="9909826" cy="2986377"/>
              <a:chOff x="0" y="0"/>
              <a:chExt cx="11872770" cy="357792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872770" cy="3577921"/>
              </a:xfrm>
              <a:custGeom>
                <a:avLst/>
                <a:gdLst/>
                <a:ahLst/>
                <a:cxnLst/>
                <a:rect l="l" t="t" r="r" b="b"/>
                <a:pathLst>
                  <a:path w="11872770" h="3577921">
                    <a:moveTo>
                      <a:pt x="53124" y="0"/>
                    </a:moveTo>
                    <a:lnTo>
                      <a:pt x="11819646" y="0"/>
                    </a:lnTo>
                    <a:cubicBezTo>
                      <a:pt x="11848985" y="0"/>
                      <a:pt x="11872770" y="23784"/>
                      <a:pt x="11872770" y="53124"/>
                    </a:cubicBezTo>
                    <a:lnTo>
                      <a:pt x="11872770" y="3524796"/>
                    </a:lnTo>
                    <a:cubicBezTo>
                      <a:pt x="11872770" y="3554136"/>
                      <a:pt x="11848985" y="3577921"/>
                      <a:pt x="11819646" y="3577921"/>
                    </a:cubicBezTo>
                    <a:lnTo>
                      <a:pt x="53124" y="3577921"/>
                    </a:lnTo>
                    <a:cubicBezTo>
                      <a:pt x="39035" y="3577921"/>
                      <a:pt x="25522" y="3572324"/>
                      <a:pt x="15560" y="3562361"/>
                    </a:cubicBezTo>
                    <a:cubicBezTo>
                      <a:pt x="5597" y="3552398"/>
                      <a:pt x="0" y="3538886"/>
                      <a:pt x="0" y="3524796"/>
                    </a:cubicBezTo>
                    <a:lnTo>
                      <a:pt x="0" y="53124"/>
                    </a:lnTo>
                    <a:cubicBezTo>
                      <a:pt x="0" y="23784"/>
                      <a:pt x="23784" y="0"/>
                      <a:pt x="53124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123825"/>
                <a:ext cx="11872770" cy="3701746"/>
              </a:xfrm>
              <a:prstGeom prst="rect">
                <a:avLst/>
              </a:prstGeom>
            </p:spPr>
            <p:txBody>
              <a:bodyPr lIns="11558" tIns="11558" rIns="11558" bIns="11558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63500" y="6200804"/>
              <a:ext cx="9898295" cy="2986377"/>
              <a:chOff x="0" y="0"/>
              <a:chExt cx="11858954" cy="357792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858954" cy="3577921"/>
              </a:xfrm>
              <a:custGeom>
                <a:avLst/>
                <a:gdLst/>
                <a:ahLst/>
                <a:cxnLst/>
                <a:rect l="l" t="t" r="r" b="b"/>
                <a:pathLst>
                  <a:path w="11858954" h="3577921">
                    <a:moveTo>
                      <a:pt x="53186" y="0"/>
                    </a:moveTo>
                    <a:lnTo>
                      <a:pt x="11805769" y="0"/>
                    </a:lnTo>
                    <a:cubicBezTo>
                      <a:pt x="11835142" y="0"/>
                      <a:pt x="11858954" y="23812"/>
                      <a:pt x="11858954" y="53186"/>
                    </a:cubicBezTo>
                    <a:lnTo>
                      <a:pt x="11858954" y="3524735"/>
                    </a:lnTo>
                    <a:cubicBezTo>
                      <a:pt x="11858954" y="3538841"/>
                      <a:pt x="11853351" y="3552369"/>
                      <a:pt x="11843376" y="3562343"/>
                    </a:cubicBezTo>
                    <a:cubicBezTo>
                      <a:pt x="11833403" y="3572317"/>
                      <a:pt x="11819875" y="3577921"/>
                      <a:pt x="11805769" y="3577921"/>
                    </a:cubicBezTo>
                    <a:lnTo>
                      <a:pt x="53186" y="3577921"/>
                    </a:lnTo>
                    <a:cubicBezTo>
                      <a:pt x="39080" y="3577921"/>
                      <a:pt x="25552" y="3572317"/>
                      <a:pt x="15578" y="3562343"/>
                    </a:cubicBezTo>
                    <a:cubicBezTo>
                      <a:pt x="5604" y="3552369"/>
                      <a:pt x="0" y="3538841"/>
                      <a:pt x="0" y="3524735"/>
                    </a:cubicBezTo>
                    <a:lnTo>
                      <a:pt x="0" y="53186"/>
                    </a:lnTo>
                    <a:cubicBezTo>
                      <a:pt x="0" y="39080"/>
                      <a:pt x="5604" y="25552"/>
                      <a:pt x="15578" y="15578"/>
                    </a:cubicBezTo>
                    <a:cubicBezTo>
                      <a:pt x="25552" y="5604"/>
                      <a:pt x="39080" y="0"/>
                      <a:pt x="53186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11858954" cy="3701746"/>
              </a:xfrm>
              <a:prstGeom prst="rect">
                <a:avLst/>
              </a:prstGeom>
            </p:spPr>
            <p:txBody>
              <a:bodyPr lIns="11558" tIns="11558" rIns="11558" bIns="11558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9848002"/>
              <a:ext cx="13375083" cy="1983077"/>
              <a:chOff x="0" y="0"/>
              <a:chExt cx="16024426" cy="237588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6024427" cy="2375886"/>
              </a:xfrm>
              <a:custGeom>
                <a:avLst/>
                <a:gdLst/>
                <a:ahLst/>
                <a:cxnLst/>
                <a:rect l="l" t="t" r="r" b="b"/>
                <a:pathLst>
                  <a:path w="16024427" h="2375886">
                    <a:moveTo>
                      <a:pt x="39361" y="0"/>
                    </a:moveTo>
                    <a:lnTo>
                      <a:pt x="15985066" y="0"/>
                    </a:lnTo>
                    <a:cubicBezTo>
                      <a:pt x="16006804" y="0"/>
                      <a:pt x="16024427" y="17622"/>
                      <a:pt x="16024427" y="39361"/>
                    </a:cubicBezTo>
                    <a:lnTo>
                      <a:pt x="16024427" y="2336526"/>
                    </a:lnTo>
                    <a:cubicBezTo>
                      <a:pt x="16024427" y="2346965"/>
                      <a:pt x="16020280" y="2356976"/>
                      <a:pt x="16012899" y="2364358"/>
                    </a:cubicBezTo>
                    <a:cubicBezTo>
                      <a:pt x="16005516" y="2371740"/>
                      <a:pt x="15995506" y="2375886"/>
                      <a:pt x="15985066" y="2375886"/>
                    </a:cubicBezTo>
                    <a:lnTo>
                      <a:pt x="39361" y="2375886"/>
                    </a:lnTo>
                    <a:cubicBezTo>
                      <a:pt x="17622" y="2375886"/>
                      <a:pt x="0" y="2358264"/>
                      <a:pt x="0" y="2336526"/>
                    </a:cubicBezTo>
                    <a:lnTo>
                      <a:pt x="0" y="39361"/>
                    </a:lnTo>
                    <a:cubicBezTo>
                      <a:pt x="0" y="17622"/>
                      <a:pt x="17622" y="0"/>
                      <a:pt x="39361" y="0"/>
                    </a:cubicBezTo>
                    <a:close/>
                  </a:path>
                </a:pathLst>
              </a:custGeom>
              <a:solidFill>
                <a:srgbClr val="99AC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16024426" cy="2499711"/>
              </a:xfrm>
              <a:prstGeom prst="rect">
                <a:avLst/>
              </a:prstGeom>
            </p:spPr>
            <p:txBody>
              <a:bodyPr lIns="11558" tIns="11558" rIns="11558" bIns="11558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476526" y="2598418"/>
              <a:ext cx="9489261" cy="2941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4"/>
                </a:lnSpc>
              </a:pPr>
              <a:r>
                <a:rPr lang="en-US" sz="4267" i="1">
                  <a:solidFill>
                    <a:srgbClr val="000000"/>
                  </a:solidFill>
                  <a:latin typeface="Dreaming Outloud Sans Alt Italics"/>
                  <a:ea typeface="Dreaming Outloud Sans Alt Italics"/>
                  <a:cs typeface="Dreaming Outloud Sans Alt Italics"/>
                  <a:sym typeface="Dreaming Outloud Sans Alt Italics"/>
                </a:rPr>
                <a:t>2) Growing Phase</a:t>
              </a:r>
              <a:r>
                <a:rPr lang="en-US" sz="4267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: le celle vengono elaborate in base ai valori delle celle precedenti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77522" y="6245616"/>
              <a:ext cx="9478219" cy="2941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4"/>
                </a:lnSpc>
              </a:pPr>
              <a:r>
                <a:rPr lang="en-US" sz="4267" i="1">
                  <a:solidFill>
                    <a:srgbClr val="000000"/>
                  </a:solidFill>
                  <a:latin typeface="Dreaming Outloud Sans Alt Italics"/>
                  <a:ea typeface="Dreaming Outloud Sans Alt Italics"/>
                  <a:cs typeface="Dreaming Outloud Sans Alt Italics"/>
                  <a:sym typeface="Dreaming Outloud Sans Alt Italics"/>
                </a:rPr>
                <a:t>3) Middle Phase</a:t>
              </a:r>
              <a:r>
                <a:rPr lang="en-US" sz="4267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: viene elaborata la diagonale centrale della matrice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90106" y="9892814"/>
              <a:ext cx="12807454" cy="1938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4"/>
                </a:lnSpc>
              </a:pPr>
              <a:r>
                <a:rPr lang="en-US" sz="4267" i="1">
                  <a:solidFill>
                    <a:srgbClr val="000000"/>
                  </a:solidFill>
                  <a:latin typeface="Dreaming Outloud Sans Alt Italics"/>
                  <a:ea typeface="Dreaming Outloud Sans Alt Italics"/>
                  <a:cs typeface="Dreaming Outloud Sans Alt Italics"/>
                  <a:sym typeface="Dreaming Outloud Sans Alt Italics"/>
                </a:rPr>
                <a:t>4)Shrinking Phase</a:t>
              </a:r>
              <a:r>
                <a:rPr lang="en-US" sz="4267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: il processo converge fino alla completazione della matrice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469949" y="87835"/>
              <a:ext cx="9489261" cy="1749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72"/>
                </a:lnSpc>
              </a:pPr>
              <a:r>
                <a:rPr lang="en-US" sz="3837" i="1">
                  <a:solidFill>
                    <a:srgbClr val="000000"/>
                  </a:solidFill>
                  <a:latin typeface="Dreaming Outloud Sans Alt Italics"/>
                  <a:ea typeface="Dreaming Outloud Sans Alt Italics"/>
                  <a:cs typeface="Dreaming Outloud Sans Alt Italics"/>
                  <a:sym typeface="Dreaming Outloud Sans Alt Italics"/>
                </a:rPr>
                <a:t>1) Initial Phase:</a:t>
              </a:r>
              <a:r>
                <a:rPr lang="en-US" sz="3837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 inizializzazione della matrice con penalità di gap 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 rot="5400000">
              <a:off x="4799772" y="1941012"/>
              <a:ext cx="711200" cy="711200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231F20"/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193675"/>
                <a:ext cx="711200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8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5400000">
              <a:off x="4858980" y="5556460"/>
              <a:ext cx="711200" cy="711200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231F20"/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193675"/>
                <a:ext cx="711200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8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5400000">
              <a:off x="4858980" y="9226760"/>
              <a:ext cx="711200" cy="711200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231F20"/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193675"/>
                <a:ext cx="711200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8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32" name="Freeform 32"/>
          <p:cNvSpPr/>
          <p:nvPr/>
        </p:nvSpPr>
        <p:spPr>
          <a:xfrm>
            <a:off x="8729699" y="2052205"/>
            <a:ext cx="9306816" cy="6387993"/>
          </a:xfrm>
          <a:custGeom>
            <a:avLst/>
            <a:gdLst/>
            <a:ahLst/>
            <a:cxnLst/>
            <a:rect l="l" t="t" r="r" b="b"/>
            <a:pathLst>
              <a:path w="9306816" h="6387993">
                <a:moveTo>
                  <a:pt x="0" y="0"/>
                </a:moveTo>
                <a:lnTo>
                  <a:pt x="9306816" y="0"/>
                </a:lnTo>
                <a:lnTo>
                  <a:pt x="9306816" y="6387993"/>
                </a:lnTo>
                <a:lnTo>
                  <a:pt x="0" y="63879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992" b="-99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3" name="TextBox 33"/>
          <p:cNvSpPr txBox="1"/>
          <p:nvPr/>
        </p:nvSpPr>
        <p:spPr>
          <a:xfrm>
            <a:off x="3998496" y="-39009"/>
            <a:ext cx="10291007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Fasi del processo di calcolo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136544" y="-2637624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4" y="0"/>
                </a:lnTo>
                <a:lnTo>
                  <a:pt x="5507484" y="4440408"/>
                </a:lnTo>
                <a:lnTo>
                  <a:pt x="0" y="4440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37471" y="-1090957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1" y="0"/>
                </a:lnTo>
                <a:lnTo>
                  <a:pt x="1350981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487913" y="-2140638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704605" y="1658631"/>
            <a:ext cx="6188573" cy="3776266"/>
            <a:chOff x="0" y="0"/>
            <a:chExt cx="8251431" cy="503502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251431" cy="849299"/>
              <a:chOff x="0" y="0"/>
              <a:chExt cx="6530874" cy="67220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530874" cy="672207"/>
              </a:xfrm>
              <a:custGeom>
                <a:avLst/>
                <a:gdLst/>
                <a:ahLst/>
                <a:cxnLst/>
                <a:rect l="l" t="t" r="r" b="b"/>
                <a:pathLst>
                  <a:path w="6530874" h="672207">
                    <a:moveTo>
                      <a:pt x="21382" y="0"/>
                    </a:moveTo>
                    <a:lnTo>
                      <a:pt x="6509493" y="0"/>
                    </a:lnTo>
                    <a:cubicBezTo>
                      <a:pt x="6521301" y="0"/>
                      <a:pt x="6530874" y="9573"/>
                      <a:pt x="6530874" y="21382"/>
                    </a:cubicBezTo>
                    <a:lnTo>
                      <a:pt x="6530874" y="650825"/>
                    </a:lnTo>
                    <a:cubicBezTo>
                      <a:pt x="6530874" y="662634"/>
                      <a:pt x="6521301" y="672207"/>
                      <a:pt x="6509493" y="672207"/>
                    </a:cubicBezTo>
                    <a:lnTo>
                      <a:pt x="21382" y="672207"/>
                    </a:lnTo>
                    <a:cubicBezTo>
                      <a:pt x="9573" y="672207"/>
                      <a:pt x="0" y="662634"/>
                      <a:pt x="0" y="650825"/>
                    </a:cubicBezTo>
                    <a:lnTo>
                      <a:pt x="0" y="21382"/>
                    </a:lnTo>
                    <a:cubicBezTo>
                      <a:pt x="0" y="9573"/>
                      <a:pt x="9573" y="0"/>
                      <a:pt x="21382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23825"/>
                <a:ext cx="6530874" cy="796032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80569" y="34439"/>
              <a:ext cx="7901246" cy="723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36"/>
                </a:lnSpc>
              </a:pPr>
              <a:r>
                <a:rPr lang="en-US" sz="331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Parallelismo Efficiente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2295284" y="1360799"/>
              <a:ext cx="3660862" cy="3674223"/>
            </a:xfrm>
            <a:custGeom>
              <a:avLst/>
              <a:gdLst/>
              <a:ahLst/>
              <a:cxnLst/>
              <a:rect l="l" t="t" r="r" b="b"/>
              <a:pathLst>
                <a:path w="3660862" h="3674223">
                  <a:moveTo>
                    <a:pt x="0" y="0"/>
                  </a:moveTo>
                  <a:lnTo>
                    <a:pt x="3660862" y="0"/>
                  </a:lnTo>
                  <a:lnTo>
                    <a:pt x="3660862" y="3674223"/>
                  </a:lnTo>
                  <a:lnTo>
                    <a:pt x="0" y="3674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002683" y="163228"/>
            <a:ext cx="10291007" cy="1028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1"/>
              </a:lnSpc>
            </a:pPr>
            <a:r>
              <a:rPr lang="en-US" sz="60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Vantaggi della GPU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136544" y="-2637624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4" y="0"/>
                </a:lnTo>
                <a:lnTo>
                  <a:pt x="5507484" y="4440408"/>
                </a:lnTo>
                <a:lnTo>
                  <a:pt x="0" y="4440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37471" y="-1090957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1" y="0"/>
                </a:lnTo>
                <a:lnTo>
                  <a:pt x="1350981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487913" y="-2140638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704605" y="1658631"/>
            <a:ext cx="6188573" cy="636975"/>
            <a:chOff x="0" y="0"/>
            <a:chExt cx="8251431" cy="84929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251431" cy="849299"/>
              <a:chOff x="0" y="0"/>
              <a:chExt cx="6530874" cy="67220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530874" cy="672207"/>
              </a:xfrm>
              <a:custGeom>
                <a:avLst/>
                <a:gdLst/>
                <a:ahLst/>
                <a:cxnLst/>
                <a:rect l="l" t="t" r="r" b="b"/>
                <a:pathLst>
                  <a:path w="6530874" h="672207">
                    <a:moveTo>
                      <a:pt x="21382" y="0"/>
                    </a:moveTo>
                    <a:lnTo>
                      <a:pt x="6509493" y="0"/>
                    </a:lnTo>
                    <a:cubicBezTo>
                      <a:pt x="6521301" y="0"/>
                      <a:pt x="6530874" y="9573"/>
                      <a:pt x="6530874" y="21382"/>
                    </a:cubicBezTo>
                    <a:lnTo>
                      <a:pt x="6530874" y="650825"/>
                    </a:lnTo>
                    <a:cubicBezTo>
                      <a:pt x="6530874" y="662634"/>
                      <a:pt x="6521301" y="672207"/>
                      <a:pt x="6509493" y="672207"/>
                    </a:cubicBezTo>
                    <a:lnTo>
                      <a:pt x="21382" y="672207"/>
                    </a:lnTo>
                    <a:cubicBezTo>
                      <a:pt x="9573" y="672207"/>
                      <a:pt x="0" y="662634"/>
                      <a:pt x="0" y="650825"/>
                    </a:cubicBezTo>
                    <a:lnTo>
                      <a:pt x="0" y="21382"/>
                    </a:lnTo>
                    <a:cubicBezTo>
                      <a:pt x="0" y="9573"/>
                      <a:pt x="9573" y="0"/>
                      <a:pt x="21382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23825"/>
                <a:ext cx="6530874" cy="796032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80569" y="34439"/>
              <a:ext cx="7901246" cy="723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36"/>
                </a:lnSpc>
              </a:pPr>
              <a:r>
                <a:rPr lang="en-US" sz="331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Parallelismo Efficiente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03194" y="1658631"/>
            <a:ext cx="6188573" cy="3455891"/>
            <a:chOff x="0" y="0"/>
            <a:chExt cx="8251431" cy="460785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8251431" cy="849299"/>
              <a:chOff x="0" y="0"/>
              <a:chExt cx="6530874" cy="67220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530874" cy="672207"/>
              </a:xfrm>
              <a:custGeom>
                <a:avLst/>
                <a:gdLst/>
                <a:ahLst/>
                <a:cxnLst/>
                <a:rect l="l" t="t" r="r" b="b"/>
                <a:pathLst>
                  <a:path w="6530874" h="672207">
                    <a:moveTo>
                      <a:pt x="21382" y="0"/>
                    </a:moveTo>
                    <a:lnTo>
                      <a:pt x="6509493" y="0"/>
                    </a:lnTo>
                    <a:cubicBezTo>
                      <a:pt x="6521301" y="0"/>
                      <a:pt x="6530874" y="9573"/>
                      <a:pt x="6530874" y="21382"/>
                    </a:cubicBezTo>
                    <a:lnTo>
                      <a:pt x="6530874" y="650825"/>
                    </a:lnTo>
                    <a:cubicBezTo>
                      <a:pt x="6530874" y="662634"/>
                      <a:pt x="6521301" y="672207"/>
                      <a:pt x="6509493" y="672207"/>
                    </a:cubicBezTo>
                    <a:lnTo>
                      <a:pt x="21382" y="672207"/>
                    </a:lnTo>
                    <a:cubicBezTo>
                      <a:pt x="9573" y="672207"/>
                      <a:pt x="0" y="662634"/>
                      <a:pt x="0" y="650825"/>
                    </a:cubicBezTo>
                    <a:lnTo>
                      <a:pt x="0" y="21382"/>
                    </a:lnTo>
                    <a:cubicBezTo>
                      <a:pt x="0" y="9573"/>
                      <a:pt x="9573" y="0"/>
                      <a:pt x="21382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6530874" cy="796032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80569" y="34439"/>
              <a:ext cx="7901246" cy="723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36"/>
                </a:lnSpc>
              </a:pPr>
              <a:r>
                <a:rPr lang="en-US" sz="331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Efficienza Energetica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3025806" y="1465256"/>
              <a:ext cx="2199819" cy="3142599"/>
            </a:xfrm>
            <a:custGeom>
              <a:avLst/>
              <a:gdLst/>
              <a:ahLst/>
              <a:cxnLst/>
              <a:rect l="l" t="t" r="r" b="b"/>
              <a:pathLst>
                <a:path w="2199819" h="3142599">
                  <a:moveTo>
                    <a:pt x="0" y="0"/>
                  </a:moveTo>
                  <a:lnTo>
                    <a:pt x="2199819" y="0"/>
                  </a:lnTo>
                  <a:lnTo>
                    <a:pt x="2199819" y="3142599"/>
                  </a:lnTo>
                  <a:lnTo>
                    <a:pt x="0" y="3142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7" name="Freeform 17"/>
          <p:cNvSpPr/>
          <p:nvPr/>
        </p:nvSpPr>
        <p:spPr>
          <a:xfrm>
            <a:off x="2426068" y="2679230"/>
            <a:ext cx="2745646" cy="2755667"/>
          </a:xfrm>
          <a:custGeom>
            <a:avLst/>
            <a:gdLst/>
            <a:ahLst/>
            <a:cxnLst/>
            <a:rect l="l" t="t" r="r" b="b"/>
            <a:pathLst>
              <a:path w="2745646" h="2755667">
                <a:moveTo>
                  <a:pt x="0" y="0"/>
                </a:moveTo>
                <a:lnTo>
                  <a:pt x="2745647" y="0"/>
                </a:lnTo>
                <a:lnTo>
                  <a:pt x="2745647" y="2755667"/>
                </a:lnTo>
                <a:lnTo>
                  <a:pt x="0" y="27556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TextBox 18"/>
          <p:cNvSpPr txBox="1"/>
          <p:nvPr/>
        </p:nvSpPr>
        <p:spPr>
          <a:xfrm>
            <a:off x="4002683" y="163228"/>
            <a:ext cx="10291007" cy="1028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1"/>
              </a:lnSpc>
            </a:pPr>
            <a:r>
              <a:rPr lang="en-US" sz="60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Vantaggi della GPU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136544" y="-2637624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4" y="0"/>
                </a:lnTo>
                <a:lnTo>
                  <a:pt x="5507484" y="4440408"/>
                </a:lnTo>
                <a:lnTo>
                  <a:pt x="0" y="4440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37471" y="-1090957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1" y="0"/>
                </a:lnTo>
                <a:lnTo>
                  <a:pt x="1350981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487913" y="-2140638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704605" y="1658631"/>
            <a:ext cx="6188573" cy="636975"/>
            <a:chOff x="0" y="0"/>
            <a:chExt cx="8251431" cy="84929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251431" cy="849299"/>
              <a:chOff x="0" y="0"/>
              <a:chExt cx="6530874" cy="67220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530874" cy="672207"/>
              </a:xfrm>
              <a:custGeom>
                <a:avLst/>
                <a:gdLst/>
                <a:ahLst/>
                <a:cxnLst/>
                <a:rect l="l" t="t" r="r" b="b"/>
                <a:pathLst>
                  <a:path w="6530874" h="672207">
                    <a:moveTo>
                      <a:pt x="21382" y="0"/>
                    </a:moveTo>
                    <a:lnTo>
                      <a:pt x="6509493" y="0"/>
                    </a:lnTo>
                    <a:cubicBezTo>
                      <a:pt x="6521301" y="0"/>
                      <a:pt x="6530874" y="9573"/>
                      <a:pt x="6530874" y="21382"/>
                    </a:cubicBezTo>
                    <a:lnTo>
                      <a:pt x="6530874" y="650825"/>
                    </a:lnTo>
                    <a:cubicBezTo>
                      <a:pt x="6530874" y="662634"/>
                      <a:pt x="6521301" y="672207"/>
                      <a:pt x="6509493" y="672207"/>
                    </a:cubicBezTo>
                    <a:lnTo>
                      <a:pt x="21382" y="672207"/>
                    </a:lnTo>
                    <a:cubicBezTo>
                      <a:pt x="9573" y="672207"/>
                      <a:pt x="0" y="662634"/>
                      <a:pt x="0" y="650825"/>
                    </a:cubicBezTo>
                    <a:lnTo>
                      <a:pt x="0" y="21382"/>
                    </a:lnTo>
                    <a:cubicBezTo>
                      <a:pt x="0" y="9573"/>
                      <a:pt x="9573" y="0"/>
                      <a:pt x="21382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23825"/>
                <a:ext cx="6530874" cy="796032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80569" y="34439"/>
              <a:ext cx="7901246" cy="723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36"/>
                </a:lnSpc>
              </a:pPr>
              <a:r>
                <a:rPr lang="en-US" sz="331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Parallelismo Efficiente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03194" y="1658631"/>
            <a:ext cx="6188573" cy="636975"/>
            <a:chOff x="0" y="0"/>
            <a:chExt cx="8251431" cy="849299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8251431" cy="849299"/>
              <a:chOff x="0" y="0"/>
              <a:chExt cx="6530874" cy="67220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530874" cy="672207"/>
              </a:xfrm>
              <a:custGeom>
                <a:avLst/>
                <a:gdLst/>
                <a:ahLst/>
                <a:cxnLst/>
                <a:rect l="l" t="t" r="r" b="b"/>
                <a:pathLst>
                  <a:path w="6530874" h="672207">
                    <a:moveTo>
                      <a:pt x="21382" y="0"/>
                    </a:moveTo>
                    <a:lnTo>
                      <a:pt x="6509493" y="0"/>
                    </a:lnTo>
                    <a:cubicBezTo>
                      <a:pt x="6521301" y="0"/>
                      <a:pt x="6530874" y="9573"/>
                      <a:pt x="6530874" y="21382"/>
                    </a:cubicBezTo>
                    <a:lnTo>
                      <a:pt x="6530874" y="650825"/>
                    </a:lnTo>
                    <a:cubicBezTo>
                      <a:pt x="6530874" y="662634"/>
                      <a:pt x="6521301" y="672207"/>
                      <a:pt x="6509493" y="672207"/>
                    </a:cubicBezTo>
                    <a:lnTo>
                      <a:pt x="21382" y="672207"/>
                    </a:lnTo>
                    <a:cubicBezTo>
                      <a:pt x="9573" y="672207"/>
                      <a:pt x="0" y="662634"/>
                      <a:pt x="0" y="650825"/>
                    </a:cubicBezTo>
                    <a:lnTo>
                      <a:pt x="0" y="21382"/>
                    </a:lnTo>
                    <a:cubicBezTo>
                      <a:pt x="0" y="9573"/>
                      <a:pt x="9573" y="0"/>
                      <a:pt x="21382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6530874" cy="796032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80569" y="34439"/>
              <a:ext cx="7901246" cy="723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36"/>
                </a:lnSpc>
              </a:pPr>
              <a:r>
                <a:rPr lang="en-US" sz="331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Efficienza Energetica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04605" y="6124149"/>
            <a:ext cx="6188573" cy="3386622"/>
            <a:chOff x="0" y="0"/>
            <a:chExt cx="8251431" cy="45154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8251431" cy="849299"/>
              <a:chOff x="0" y="0"/>
              <a:chExt cx="6530874" cy="67220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530874" cy="672207"/>
              </a:xfrm>
              <a:custGeom>
                <a:avLst/>
                <a:gdLst/>
                <a:ahLst/>
                <a:cxnLst/>
                <a:rect l="l" t="t" r="r" b="b"/>
                <a:pathLst>
                  <a:path w="6530874" h="672207">
                    <a:moveTo>
                      <a:pt x="21382" y="0"/>
                    </a:moveTo>
                    <a:lnTo>
                      <a:pt x="6509493" y="0"/>
                    </a:lnTo>
                    <a:cubicBezTo>
                      <a:pt x="6521301" y="0"/>
                      <a:pt x="6530874" y="9573"/>
                      <a:pt x="6530874" y="21382"/>
                    </a:cubicBezTo>
                    <a:lnTo>
                      <a:pt x="6530874" y="650825"/>
                    </a:lnTo>
                    <a:cubicBezTo>
                      <a:pt x="6530874" y="662634"/>
                      <a:pt x="6521301" y="672207"/>
                      <a:pt x="6509493" y="672207"/>
                    </a:cubicBezTo>
                    <a:lnTo>
                      <a:pt x="21382" y="672207"/>
                    </a:lnTo>
                    <a:cubicBezTo>
                      <a:pt x="9573" y="672207"/>
                      <a:pt x="0" y="662634"/>
                      <a:pt x="0" y="650825"/>
                    </a:cubicBezTo>
                    <a:lnTo>
                      <a:pt x="0" y="21382"/>
                    </a:lnTo>
                    <a:cubicBezTo>
                      <a:pt x="0" y="9573"/>
                      <a:pt x="9573" y="0"/>
                      <a:pt x="21382" y="0"/>
                    </a:cubicBezTo>
                    <a:close/>
                  </a:path>
                </a:pathLst>
              </a:custGeom>
              <a:solidFill>
                <a:srgbClr val="E36F4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123825"/>
                <a:ext cx="6530874" cy="796032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80569" y="34439"/>
              <a:ext cx="7901246" cy="723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36"/>
                </a:lnSpc>
              </a:pPr>
              <a:r>
                <a:rPr lang="en-US" sz="331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Riduzione Tempi di Esecuzione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2510572" y="1219284"/>
              <a:ext cx="3230288" cy="3296212"/>
            </a:xfrm>
            <a:custGeom>
              <a:avLst/>
              <a:gdLst/>
              <a:ahLst/>
              <a:cxnLst/>
              <a:rect l="l" t="t" r="r" b="b"/>
              <a:pathLst>
                <a:path w="3230288" h="3296212">
                  <a:moveTo>
                    <a:pt x="0" y="0"/>
                  </a:moveTo>
                  <a:lnTo>
                    <a:pt x="3230287" y="0"/>
                  </a:lnTo>
                  <a:lnTo>
                    <a:pt x="3230287" y="3296212"/>
                  </a:lnTo>
                  <a:lnTo>
                    <a:pt x="0" y="3296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672549" y="2757573"/>
            <a:ext cx="1649865" cy="2356949"/>
          </a:xfrm>
          <a:custGeom>
            <a:avLst/>
            <a:gdLst/>
            <a:ahLst/>
            <a:cxnLst/>
            <a:rect l="l" t="t" r="r" b="b"/>
            <a:pathLst>
              <a:path w="1649865" h="2356949">
                <a:moveTo>
                  <a:pt x="0" y="0"/>
                </a:moveTo>
                <a:lnTo>
                  <a:pt x="1649864" y="0"/>
                </a:lnTo>
                <a:lnTo>
                  <a:pt x="1649864" y="2356949"/>
                </a:lnTo>
                <a:lnTo>
                  <a:pt x="0" y="23569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3" name="Freeform 23"/>
          <p:cNvSpPr/>
          <p:nvPr/>
        </p:nvSpPr>
        <p:spPr>
          <a:xfrm>
            <a:off x="2426068" y="2679230"/>
            <a:ext cx="2745646" cy="2755667"/>
          </a:xfrm>
          <a:custGeom>
            <a:avLst/>
            <a:gdLst/>
            <a:ahLst/>
            <a:cxnLst/>
            <a:rect l="l" t="t" r="r" b="b"/>
            <a:pathLst>
              <a:path w="2745646" h="2755667">
                <a:moveTo>
                  <a:pt x="0" y="0"/>
                </a:moveTo>
                <a:lnTo>
                  <a:pt x="2745647" y="0"/>
                </a:lnTo>
                <a:lnTo>
                  <a:pt x="2745647" y="2755667"/>
                </a:lnTo>
                <a:lnTo>
                  <a:pt x="0" y="275566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4" name="TextBox 24"/>
          <p:cNvSpPr txBox="1"/>
          <p:nvPr/>
        </p:nvSpPr>
        <p:spPr>
          <a:xfrm>
            <a:off x="4002683" y="163228"/>
            <a:ext cx="10291007" cy="1028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1"/>
              </a:lnSpc>
            </a:pPr>
            <a:r>
              <a:rPr lang="en-US" sz="60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Vantaggi della GPU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136544" y="-2637624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4" y="0"/>
                </a:lnTo>
                <a:lnTo>
                  <a:pt x="5507484" y="4440408"/>
                </a:lnTo>
                <a:lnTo>
                  <a:pt x="0" y="4440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37471" y="-1090957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1" y="0"/>
                </a:lnTo>
                <a:lnTo>
                  <a:pt x="1350981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487913" y="-2140638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704605" y="1658631"/>
            <a:ext cx="6188573" cy="636975"/>
            <a:chOff x="0" y="0"/>
            <a:chExt cx="8251431" cy="84929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251431" cy="849299"/>
              <a:chOff x="0" y="0"/>
              <a:chExt cx="6530874" cy="67220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530874" cy="672207"/>
              </a:xfrm>
              <a:custGeom>
                <a:avLst/>
                <a:gdLst/>
                <a:ahLst/>
                <a:cxnLst/>
                <a:rect l="l" t="t" r="r" b="b"/>
                <a:pathLst>
                  <a:path w="6530874" h="672207">
                    <a:moveTo>
                      <a:pt x="21382" y="0"/>
                    </a:moveTo>
                    <a:lnTo>
                      <a:pt x="6509493" y="0"/>
                    </a:lnTo>
                    <a:cubicBezTo>
                      <a:pt x="6521301" y="0"/>
                      <a:pt x="6530874" y="9573"/>
                      <a:pt x="6530874" y="21382"/>
                    </a:cubicBezTo>
                    <a:lnTo>
                      <a:pt x="6530874" y="650825"/>
                    </a:lnTo>
                    <a:cubicBezTo>
                      <a:pt x="6530874" y="662634"/>
                      <a:pt x="6521301" y="672207"/>
                      <a:pt x="6509493" y="672207"/>
                    </a:cubicBezTo>
                    <a:lnTo>
                      <a:pt x="21382" y="672207"/>
                    </a:lnTo>
                    <a:cubicBezTo>
                      <a:pt x="9573" y="672207"/>
                      <a:pt x="0" y="662634"/>
                      <a:pt x="0" y="650825"/>
                    </a:cubicBezTo>
                    <a:lnTo>
                      <a:pt x="0" y="21382"/>
                    </a:lnTo>
                    <a:cubicBezTo>
                      <a:pt x="0" y="9573"/>
                      <a:pt x="9573" y="0"/>
                      <a:pt x="21382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23825"/>
                <a:ext cx="6530874" cy="796032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80569" y="34439"/>
              <a:ext cx="7901246" cy="723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36"/>
                </a:lnSpc>
              </a:pPr>
              <a:r>
                <a:rPr lang="en-US" sz="331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Parallelismo Efficiente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03194" y="1658631"/>
            <a:ext cx="6188573" cy="3455891"/>
            <a:chOff x="0" y="0"/>
            <a:chExt cx="8251431" cy="460785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8251431" cy="849299"/>
              <a:chOff x="0" y="0"/>
              <a:chExt cx="6530874" cy="67220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530874" cy="672207"/>
              </a:xfrm>
              <a:custGeom>
                <a:avLst/>
                <a:gdLst/>
                <a:ahLst/>
                <a:cxnLst/>
                <a:rect l="l" t="t" r="r" b="b"/>
                <a:pathLst>
                  <a:path w="6530874" h="672207">
                    <a:moveTo>
                      <a:pt x="21382" y="0"/>
                    </a:moveTo>
                    <a:lnTo>
                      <a:pt x="6509493" y="0"/>
                    </a:lnTo>
                    <a:cubicBezTo>
                      <a:pt x="6521301" y="0"/>
                      <a:pt x="6530874" y="9573"/>
                      <a:pt x="6530874" y="21382"/>
                    </a:cubicBezTo>
                    <a:lnTo>
                      <a:pt x="6530874" y="650825"/>
                    </a:lnTo>
                    <a:cubicBezTo>
                      <a:pt x="6530874" y="662634"/>
                      <a:pt x="6521301" y="672207"/>
                      <a:pt x="6509493" y="672207"/>
                    </a:cubicBezTo>
                    <a:lnTo>
                      <a:pt x="21382" y="672207"/>
                    </a:lnTo>
                    <a:cubicBezTo>
                      <a:pt x="9573" y="672207"/>
                      <a:pt x="0" y="662634"/>
                      <a:pt x="0" y="650825"/>
                    </a:cubicBezTo>
                    <a:lnTo>
                      <a:pt x="0" y="21382"/>
                    </a:lnTo>
                    <a:cubicBezTo>
                      <a:pt x="0" y="9573"/>
                      <a:pt x="9573" y="0"/>
                      <a:pt x="21382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6530874" cy="796032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80569" y="34439"/>
              <a:ext cx="7901246" cy="723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36"/>
                </a:lnSpc>
              </a:pPr>
              <a:r>
                <a:rPr lang="en-US" sz="331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Efficienza Energetica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3025806" y="1465256"/>
              <a:ext cx="2199819" cy="3142599"/>
            </a:xfrm>
            <a:custGeom>
              <a:avLst/>
              <a:gdLst/>
              <a:ahLst/>
              <a:cxnLst/>
              <a:rect l="l" t="t" r="r" b="b"/>
              <a:pathLst>
                <a:path w="2199819" h="3142599">
                  <a:moveTo>
                    <a:pt x="0" y="0"/>
                  </a:moveTo>
                  <a:lnTo>
                    <a:pt x="2199819" y="0"/>
                  </a:lnTo>
                  <a:lnTo>
                    <a:pt x="2199819" y="3142599"/>
                  </a:lnTo>
                  <a:lnTo>
                    <a:pt x="0" y="3142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04605" y="6124149"/>
            <a:ext cx="6188573" cy="3386622"/>
            <a:chOff x="0" y="0"/>
            <a:chExt cx="8251431" cy="45154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8251431" cy="849299"/>
              <a:chOff x="0" y="0"/>
              <a:chExt cx="6530874" cy="67220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530874" cy="672207"/>
              </a:xfrm>
              <a:custGeom>
                <a:avLst/>
                <a:gdLst/>
                <a:ahLst/>
                <a:cxnLst/>
                <a:rect l="l" t="t" r="r" b="b"/>
                <a:pathLst>
                  <a:path w="6530874" h="672207">
                    <a:moveTo>
                      <a:pt x="21382" y="0"/>
                    </a:moveTo>
                    <a:lnTo>
                      <a:pt x="6509493" y="0"/>
                    </a:lnTo>
                    <a:cubicBezTo>
                      <a:pt x="6521301" y="0"/>
                      <a:pt x="6530874" y="9573"/>
                      <a:pt x="6530874" y="21382"/>
                    </a:cubicBezTo>
                    <a:lnTo>
                      <a:pt x="6530874" y="650825"/>
                    </a:lnTo>
                    <a:cubicBezTo>
                      <a:pt x="6530874" y="662634"/>
                      <a:pt x="6521301" y="672207"/>
                      <a:pt x="6509493" y="672207"/>
                    </a:cubicBezTo>
                    <a:lnTo>
                      <a:pt x="21382" y="672207"/>
                    </a:lnTo>
                    <a:cubicBezTo>
                      <a:pt x="9573" y="672207"/>
                      <a:pt x="0" y="662634"/>
                      <a:pt x="0" y="650825"/>
                    </a:cubicBezTo>
                    <a:lnTo>
                      <a:pt x="0" y="21382"/>
                    </a:lnTo>
                    <a:cubicBezTo>
                      <a:pt x="0" y="9573"/>
                      <a:pt x="9573" y="0"/>
                      <a:pt x="21382" y="0"/>
                    </a:cubicBezTo>
                    <a:close/>
                  </a:path>
                </a:pathLst>
              </a:custGeom>
              <a:solidFill>
                <a:srgbClr val="E36F4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123825"/>
                <a:ext cx="6530874" cy="796032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80569" y="34439"/>
              <a:ext cx="7901246" cy="723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36"/>
                </a:lnSpc>
              </a:pPr>
              <a:r>
                <a:rPr lang="en-US" sz="331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Riduzione Tempi di Esecuzione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2510572" y="1219284"/>
              <a:ext cx="3230288" cy="3296212"/>
            </a:xfrm>
            <a:custGeom>
              <a:avLst/>
              <a:gdLst/>
              <a:ahLst/>
              <a:cxnLst/>
              <a:rect l="l" t="t" r="r" b="b"/>
              <a:pathLst>
                <a:path w="3230288" h="3296212">
                  <a:moveTo>
                    <a:pt x="0" y="0"/>
                  </a:moveTo>
                  <a:lnTo>
                    <a:pt x="3230287" y="0"/>
                  </a:lnTo>
                  <a:lnTo>
                    <a:pt x="3230287" y="3296212"/>
                  </a:lnTo>
                  <a:lnTo>
                    <a:pt x="0" y="3296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403194" y="6124149"/>
            <a:ext cx="6188573" cy="3315456"/>
            <a:chOff x="0" y="0"/>
            <a:chExt cx="8251431" cy="442060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8251431" cy="849299"/>
              <a:chOff x="0" y="0"/>
              <a:chExt cx="6530874" cy="67220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530874" cy="672207"/>
              </a:xfrm>
              <a:custGeom>
                <a:avLst/>
                <a:gdLst/>
                <a:ahLst/>
                <a:cxnLst/>
                <a:rect l="l" t="t" r="r" b="b"/>
                <a:pathLst>
                  <a:path w="6530874" h="672207">
                    <a:moveTo>
                      <a:pt x="21382" y="0"/>
                    </a:moveTo>
                    <a:lnTo>
                      <a:pt x="6509493" y="0"/>
                    </a:lnTo>
                    <a:cubicBezTo>
                      <a:pt x="6521301" y="0"/>
                      <a:pt x="6530874" y="9573"/>
                      <a:pt x="6530874" y="21382"/>
                    </a:cubicBezTo>
                    <a:lnTo>
                      <a:pt x="6530874" y="650825"/>
                    </a:lnTo>
                    <a:cubicBezTo>
                      <a:pt x="6530874" y="662634"/>
                      <a:pt x="6521301" y="672207"/>
                      <a:pt x="6509493" y="672207"/>
                    </a:cubicBezTo>
                    <a:lnTo>
                      <a:pt x="21382" y="672207"/>
                    </a:lnTo>
                    <a:cubicBezTo>
                      <a:pt x="9573" y="672207"/>
                      <a:pt x="0" y="662634"/>
                      <a:pt x="0" y="650825"/>
                    </a:cubicBezTo>
                    <a:lnTo>
                      <a:pt x="0" y="21382"/>
                    </a:lnTo>
                    <a:cubicBezTo>
                      <a:pt x="0" y="9573"/>
                      <a:pt x="9573" y="0"/>
                      <a:pt x="21382" y="0"/>
                    </a:cubicBezTo>
                    <a:close/>
                  </a:path>
                </a:pathLst>
              </a:custGeom>
              <a:solidFill>
                <a:srgbClr val="99AC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123825"/>
                <a:ext cx="6530874" cy="796032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80569" y="34439"/>
              <a:ext cx="7901246" cy="723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36"/>
                </a:lnSpc>
              </a:pPr>
              <a:r>
                <a:rPr lang="en-US" sz="331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Ottimizzazione della Memoria</a:t>
              </a:r>
            </a:p>
          </p:txBody>
        </p:sp>
        <p:sp>
          <p:nvSpPr>
            <p:cNvPr id="28" name="Freeform 28"/>
            <p:cNvSpPr/>
            <p:nvPr/>
          </p:nvSpPr>
          <p:spPr>
            <a:xfrm>
              <a:off x="2736292" y="1314173"/>
              <a:ext cx="2778847" cy="3106435"/>
            </a:xfrm>
            <a:custGeom>
              <a:avLst/>
              <a:gdLst/>
              <a:ahLst/>
              <a:cxnLst/>
              <a:rect l="l" t="t" r="r" b="b"/>
              <a:pathLst>
                <a:path w="2778847" h="3106435">
                  <a:moveTo>
                    <a:pt x="0" y="0"/>
                  </a:moveTo>
                  <a:lnTo>
                    <a:pt x="2778847" y="0"/>
                  </a:lnTo>
                  <a:lnTo>
                    <a:pt x="2778847" y="3106435"/>
                  </a:lnTo>
                  <a:lnTo>
                    <a:pt x="0" y="3106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9" name="Freeform 29"/>
          <p:cNvSpPr/>
          <p:nvPr/>
        </p:nvSpPr>
        <p:spPr>
          <a:xfrm>
            <a:off x="2426068" y="2679230"/>
            <a:ext cx="2745646" cy="2755667"/>
          </a:xfrm>
          <a:custGeom>
            <a:avLst/>
            <a:gdLst/>
            <a:ahLst/>
            <a:cxnLst/>
            <a:rect l="l" t="t" r="r" b="b"/>
            <a:pathLst>
              <a:path w="2745646" h="2755667">
                <a:moveTo>
                  <a:pt x="0" y="0"/>
                </a:moveTo>
                <a:lnTo>
                  <a:pt x="2745647" y="0"/>
                </a:lnTo>
                <a:lnTo>
                  <a:pt x="2745647" y="2755667"/>
                </a:lnTo>
                <a:lnTo>
                  <a:pt x="0" y="275566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0" name="TextBox 30"/>
          <p:cNvSpPr txBox="1"/>
          <p:nvPr/>
        </p:nvSpPr>
        <p:spPr>
          <a:xfrm>
            <a:off x="4002683" y="163228"/>
            <a:ext cx="10291007" cy="1028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1"/>
              </a:lnSpc>
            </a:pPr>
            <a:r>
              <a:rPr lang="en-US" sz="60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Vantaggi della GPU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2629729" y="489935"/>
            <a:ext cx="13028542" cy="1110255"/>
            <a:chOff x="0" y="0"/>
            <a:chExt cx="17371390" cy="148034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7371390" cy="1480340"/>
              <a:chOff x="0" y="0"/>
              <a:chExt cx="4204943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04943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4204943" h="358333">
                    <a:moveTo>
                      <a:pt x="33209" y="0"/>
                    </a:moveTo>
                    <a:lnTo>
                      <a:pt x="4171734" y="0"/>
                    </a:lnTo>
                    <a:cubicBezTo>
                      <a:pt x="4190075" y="0"/>
                      <a:pt x="4204943" y="14868"/>
                      <a:pt x="4204943" y="33209"/>
                    </a:cubicBezTo>
                    <a:lnTo>
                      <a:pt x="4204943" y="325124"/>
                    </a:lnTo>
                    <a:cubicBezTo>
                      <a:pt x="4204943" y="333932"/>
                      <a:pt x="4201444" y="342379"/>
                      <a:pt x="4195216" y="348606"/>
                    </a:cubicBezTo>
                    <a:cubicBezTo>
                      <a:pt x="4188988" y="354834"/>
                      <a:pt x="4180541" y="358333"/>
                      <a:pt x="4171734" y="358333"/>
                    </a:cubicBezTo>
                    <a:lnTo>
                      <a:pt x="33209" y="358333"/>
                    </a:lnTo>
                    <a:cubicBezTo>
                      <a:pt x="24401" y="358333"/>
                      <a:pt x="15955" y="354834"/>
                      <a:pt x="9727" y="348606"/>
                    </a:cubicBezTo>
                    <a:cubicBezTo>
                      <a:pt x="3499" y="342379"/>
                      <a:pt x="0" y="333932"/>
                      <a:pt x="0" y="325124"/>
                    </a:cubicBezTo>
                    <a:lnTo>
                      <a:pt x="0" y="33209"/>
                    </a:lnTo>
                    <a:cubicBezTo>
                      <a:pt x="0" y="24401"/>
                      <a:pt x="3499" y="15955"/>
                      <a:pt x="9727" y="9727"/>
                    </a:cubicBezTo>
                    <a:cubicBezTo>
                      <a:pt x="15955" y="3499"/>
                      <a:pt x="24401" y="0"/>
                      <a:pt x="33209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4204943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80144" y="213749"/>
              <a:ext cx="16634161" cy="96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29729" y="645850"/>
            <a:ext cx="13028542" cy="80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9"/>
              </a:lnSpc>
              <a:spcBef>
                <a:spcPct val="0"/>
              </a:spcBef>
            </a:pPr>
            <a:r>
              <a:rPr lang="en-US" sz="480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Perché un nuovo algoritmo?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14655" y="4180131"/>
            <a:ext cx="7043486" cy="4982915"/>
            <a:chOff x="0" y="0"/>
            <a:chExt cx="9391314" cy="664388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9391314" cy="6643886"/>
              <a:chOff x="0" y="0"/>
              <a:chExt cx="6782337" cy="479816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782336" cy="4798165"/>
              </a:xfrm>
              <a:custGeom>
                <a:avLst/>
                <a:gdLst/>
                <a:ahLst/>
                <a:cxnLst/>
                <a:rect l="l" t="t" r="r" b="b"/>
                <a:pathLst>
                  <a:path w="6782336" h="4798165">
                    <a:moveTo>
                      <a:pt x="20589" y="0"/>
                    </a:moveTo>
                    <a:lnTo>
                      <a:pt x="6761747" y="0"/>
                    </a:lnTo>
                    <a:cubicBezTo>
                      <a:pt x="6767208" y="0"/>
                      <a:pt x="6772445" y="2169"/>
                      <a:pt x="6776306" y="6030"/>
                    </a:cubicBezTo>
                    <a:cubicBezTo>
                      <a:pt x="6780168" y="9892"/>
                      <a:pt x="6782336" y="15129"/>
                      <a:pt x="6782336" y="20589"/>
                    </a:cubicBezTo>
                    <a:lnTo>
                      <a:pt x="6782336" y="4777576"/>
                    </a:lnTo>
                    <a:cubicBezTo>
                      <a:pt x="6782336" y="4783036"/>
                      <a:pt x="6780168" y="4788273"/>
                      <a:pt x="6776306" y="4792135"/>
                    </a:cubicBezTo>
                    <a:cubicBezTo>
                      <a:pt x="6772445" y="4795996"/>
                      <a:pt x="6767208" y="4798165"/>
                      <a:pt x="6761747" y="4798165"/>
                    </a:cubicBezTo>
                    <a:lnTo>
                      <a:pt x="20589" y="4798165"/>
                    </a:lnTo>
                    <a:cubicBezTo>
                      <a:pt x="15129" y="4798165"/>
                      <a:pt x="9892" y="4795996"/>
                      <a:pt x="6030" y="4792135"/>
                    </a:cubicBezTo>
                    <a:cubicBezTo>
                      <a:pt x="2169" y="4788273"/>
                      <a:pt x="0" y="4783036"/>
                      <a:pt x="0" y="4777576"/>
                    </a:cubicBezTo>
                    <a:lnTo>
                      <a:pt x="0" y="20589"/>
                    </a:lnTo>
                    <a:cubicBezTo>
                      <a:pt x="0" y="15129"/>
                      <a:pt x="2169" y="9892"/>
                      <a:pt x="6030" y="6030"/>
                    </a:cubicBezTo>
                    <a:cubicBezTo>
                      <a:pt x="9892" y="2169"/>
                      <a:pt x="15129" y="0"/>
                      <a:pt x="20589" y="0"/>
                    </a:cubicBezTo>
                    <a:close/>
                  </a:path>
                </a:pathLst>
              </a:custGeom>
              <a:solidFill>
                <a:srgbClr val="E66060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6782337" cy="492199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05513" y="33701"/>
              <a:ext cx="8992754" cy="6509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63599" lvl="1" indent="-431800" algn="l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Complessità temporale e spaziale O(n × m)</a:t>
              </a:r>
            </a:p>
            <a:p>
              <a:pPr marL="863599" lvl="1" indent="-431800" algn="l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Elevato consumo di memoria</a:t>
              </a:r>
            </a:p>
            <a:p>
              <a:pPr marL="863599" lvl="1" indent="-431800" algn="l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Difficoltà di scalabilità per il confronto di lunghe sequenze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675183" y="1834803"/>
            <a:ext cx="12937634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Gli algoritmi classici (Needleman-Wunsch, Smith-Waterman) hanno limitazioni in termini di: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2629729" y="489935"/>
            <a:ext cx="13028542" cy="1110255"/>
            <a:chOff x="0" y="0"/>
            <a:chExt cx="17371390" cy="148034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7371390" cy="1480340"/>
              <a:chOff x="0" y="0"/>
              <a:chExt cx="4204943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04943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4204943" h="358333">
                    <a:moveTo>
                      <a:pt x="33209" y="0"/>
                    </a:moveTo>
                    <a:lnTo>
                      <a:pt x="4171734" y="0"/>
                    </a:lnTo>
                    <a:cubicBezTo>
                      <a:pt x="4190075" y="0"/>
                      <a:pt x="4204943" y="14868"/>
                      <a:pt x="4204943" y="33209"/>
                    </a:cubicBezTo>
                    <a:lnTo>
                      <a:pt x="4204943" y="325124"/>
                    </a:lnTo>
                    <a:cubicBezTo>
                      <a:pt x="4204943" y="333932"/>
                      <a:pt x="4201444" y="342379"/>
                      <a:pt x="4195216" y="348606"/>
                    </a:cubicBezTo>
                    <a:cubicBezTo>
                      <a:pt x="4188988" y="354834"/>
                      <a:pt x="4180541" y="358333"/>
                      <a:pt x="4171734" y="358333"/>
                    </a:cubicBezTo>
                    <a:lnTo>
                      <a:pt x="33209" y="358333"/>
                    </a:lnTo>
                    <a:cubicBezTo>
                      <a:pt x="24401" y="358333"/>
                      <a:pt x="15955" y="354834"/>
                      <a:pt x="9727" y="348606"/>
                    </a:cubicBezTo>
                    <a:cubicBezTo>
                      <a:pt x="3499" y="342379"/>
                      <a:pt x="0" y="333932"/>
                      <a:pt x="0" y="325124"/>
                    </a:cubicBezTo>
                    <a:lnTo>
                      <a:pt x="0" y="33209"/>
                    </a:lnTo>
                    <a:cubicBezTo>
                      <a:pt x="0" y="24401"/>
                      <a:pt x="3499" y="15955"/>
                      <a:pt x="9727" y="9727"/>
                    </a:cubicBezTo>
                    <a:cubicBezTo>
                      <a:pt x="15955" y="3499"/>
                      <a:pt x="24401" y="0"/>
                      <a:pt x="33209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4204943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80144" y="213749"/>
              <a:ext cx="16634161" cy="96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29729" y="645850"/>
            <a:ext cx="13028542" cy="80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9"/>
              </a:lnSpc>
              <a:spcBef>
                <a:spcPct val="0"/>
              </a:spcBef>
            </a:pPr>
            <a:r>
              <a:rPr lang="en-US" sz="480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Perché un nuovo algoritmo?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364472" y="5237406"/>
            <a:ext cx="6225223" cy="2868365"/>
            <a:chOff x="0" y="0"/>
            <a:chExt cx="8300298" cy="382448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8300298" cy="3824486"/>
              <a:chOff x="0" y="0"/>
              <a:chExt cx="5994413" cy="276201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994413" cy="2762015"/>
              </a:xfrm>
              <a:custGeom>
                <a:avLst/>
                <a:gdLst/>
                <a:ahLst/>
                <a:cxnLst/>
                <a:rect l="l" t="t" r="r" b="b"/>
                <a:pathLst>
                  <a:path w="5994413" h="2762015">
                    <a:moveTo>
                      <a:pt x="23295" y="0"/>
                    </a:moveTo>
                    <a:lnTo>
                      <a:pt x="5971117" y="0"/>
                    </a:lnTo>
                    <a:cubicBezTo>
                      <a:pt x="5983983" y="0"/>
                      <a:pt x="5994413" y="10430"/>
                      <a:pt x="5994413" y="23295"/>
                    </a:cubicBezTo>
                    <a:lnTo>
                      <a:pt x="5994413" y="2738720"/>
                    </a:lnTo>
                    <a:cubicBezTo>
                      <a:pt x="5994413" y="2744898"/>
                      <a:pt x="5991958" y="2750824"/>
                      <a:pt x="5987590" y="2755192"/>
                    </a:cubicBezTo>
                    <a:cubicBezTo>
                      <a:pt x="5983221" y="2759561"/>
                      <a:pt x="5977296" y="2762015"/>
                      <a:pt x="5971117" y="2762015"/>
                    </a:cubicBezTo>
                    <a:lnTo>
                      <a:pt x="23295" y="2762015"/>
                    </a:lnTo>
                    <a:cubicBezTo>
                      <a:pt x="10430" y="2762015"/>
                      <a:pt x="0" y="2751586"/>
                      <a:pt x="0" y="2738720"/>
                    </a:cubicBezTo>
                    <a:lnTo>
                      <a:pt x="0" y="23295"/>
                    </a:lnTo>
                    <a:cubicBezTo>
                      <a:pt x="0" y="10430"/>
                      <a:pt x="10430" y="0"/>
                      <a:pt x="23295" y="0"/>
                    </a:cubicBezTo>
                    <a:close/>
                  </a:path>
                </a:pathLst>
              </a:custGeom>
              <a:solidFill>
                <a:srgbClr val="69A3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5994413" cy="288584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81638" y="33701"/>
              <a:ext cx="7948039" cy="3690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L’obiettivo è ottimizzare l’allineamento sequenziale con un nuovo approccio più efficiente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9153525" y="6033651"/>
            <a:ext cx="1319043" cy="1275874"/>
          </a:xfrm>
          <a:custGeom>
            <a:avLst/>
            <a:gdLst/>
            <a:ahLst/>
            <a:cxnLst/>
            <a:rect l="l" t="t" r="r" b="b"/>
            <a:pathLst>
              <a:path w="1319043" h="1275874">
                <a:moveTo>
                  <a:pt x="0" y="0"/>
                </a:moveTo>
                <a:lnTo>
                  <a:pt x="1319043" y="0"/>
                </a:lnTo>
                <a:lnTo>
                  <a:pt x="1319043" y="1275875"/>
                </a:lnTo>
                <a:lnTo>
                  <a:pt x="0" y="12758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8" name="Group 18"/>
          <p:cNvGrpSpPr/>
          <p:nvPr/>
        </p:nvGrpSpPr>
        <p:grpSpPr>
          <a:xfrm>
            <a:off x="1114655" y="4180131"/>
            <a:ext cx="7043486" cy="4982915"/>
            <a:chOff x="0" y="0"/>
            <a:chExt cx="9391314" cy="6643886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9391314" cy="6643886"/>
              <a:chOff x="0" y="0"/>
              <a:chExt cx="6782337" cy="479816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782336" cy="4798165"/>
              </a:xfrm>
              <a:custGeom>
                <a:avLst/>
                <a:gdLst/>
                <a:ahLst/>
                <a:cxnLst/>
                <a:rect l="l" t="t" r="r" b="b"/>
                <a:pathLst>
                  <a:path w="6782336" h="4798165">
                    <a:moveTo>
                      <a:pt x="20589" y="0"/>
                    </a:moveTo>
                    <a:lnTo>
                      <a:pt x="6761747" y="0"/>
                    </a:lnTo>
                    <a:cubicBezTo>
                      <a:pt x="6767208" y="0"/>
                      <a:pt x="6772445" y="2169"/>
                      <a:pt x="6776306" y="6030"/>
                    </a:cubicBezTo>
                    <a:cubicBezTo>
                      <a:pt x="6780168" y="9892"/>
                      <a:pt x="6782336" y="15129"/>
                      <a:pt x="6782336" y="20589"/>
                    </a:cubicBezTo>
                    <a:lnTo>
                      <a:pt x="6782336" y="4777576"/>
                    </a:lnTo>
                    <a:cubicBezTo>
                      <a:pt x="6782336" y="4783036"/>
                      <a:pt x="6780168" y="4788273"/>
                      <a:pt x="6776306" y="4792135"/>
                    </a:cubicBezTo>
                    <a:cubicBezTo>
                      <a:pt x="6772445" y="4795996"/>
                      <a:pt x="6767208" y="4798165"/>
                      <a:pt x="6761747" y="4798165"/>
                    </a:cubicBezTo>
                    <a:lnTo>
                      <a:pt x="20589" y="4798165"/>
                    </a:lnTo>
                    <a:cubicBezTo>
                      <a:pt x="15129" y="4798165"/>
                      <a:pt x="9892" y="4795996"/>
                      <a:pt x="6030" y="4792135"/>
                    </a:cubicBezTo>
                    <a:cubicBezTo>
                      <a:pt x="2169" y="4788273"/>
                      <a:pt x="0" y="4783036"/>
                      <a:pt x="0" y="4777576"/>
                    </a:cubicBezTo>
                    <a:lnTo>
                      <a:pt x="0" y="20589"/>
                    </a:lnTo>
                    <a:cubicBezTo>
                      <a:pt x="0" y="15129"/>
                      <a:pt x="2169" y="9892"/>
                      <a:pt x="6030" y="6030"/>
                    </a:cubicBezTo>
                    <a:cubicBezTo>
                      <a:pt x="9892" y="2169"/>
                      <a:pt x="15129" y="0"/>
                      <a:pt x="20589" y="0"/>
                    </a:cubicBezTo>
                    <a:close/>
                  </a:path>
                </a:pathLst>
              </a:custGeom>
              <a:solidFill>
                <a:srgbClr val="E66060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123825"/>
                <a:ext cx="6782337" cy="492199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205513" y="33701"/>
              <a:ext cx="8992754" cy="6509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63599" lvl="1" indent="-431800" algn="l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Complessità temporale e spaziale O(n × m)</a:t>
              </a:r>
            </a:p>
            <a:p>
              <a:pPr marL="863599" lvl="1" indent="-431800" algn="l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Elevato consumo di memoria</a:t>
              </a:r>
            </a:p>
            <a:p>
              <a:pPr marL="863599" lvl="1" indent="-431800" algn="l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Difficoltà di scalabilità per il confronto di lunghe sequenze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675183" y="1834803"/>
            <a:ext cx="12937634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Gli algoritmi classici (Needleman-Wunsch, Smith-Waterman) hanno limitazioni in termini di: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6498027">
            <a:off x="-1592178" y="8228057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641280">
            <a:off x="15400648" y="7200900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rot="-6438182">
            <a:off x="16118059" y="7791521"/>
            <a:ext cx="1990881" cy="3674445"/>
          </a:xfrm>
          <a:custGeom>
            <a:avLst/>
            <a:gdLst/>
            <a:ahLst/>
            <a:cxnLst/>
            <a:rect l="l" t="t" r="r" b="b"/>
            <a:pathLst>
              <a:path w="1990881" h="3674445">
                <a:moveTo>
                  <a:pt x="0" y="0"/>
                </a:moveTo>
                <a:lnTo>
                  <a:pt x="1990881" y="0"/>
                </a:lnTo>
                <a:lnTo>
                  <a:pt x="1990881" y="3674446"/>
                </a:lnTo>
                <a:lnTo>
                  <a:pt x="0" y="3674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9" name="Group 9"/>
          <p:cNvGrpSpPr/>
          <p:nvPr/>
        </p:nvGrpSpPr>
        <p:grpSpPr>
          <a:xfrm>
            <a:off x="841016" y="2818614"/>
            <a:ext cx="5631148" cy="2636753"/>
            <a:chOff x="0" y="0"/>
            <a:chExt cx="7508197" cy="351567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7508197" cy="3515670"/>
              <a:chOff x="0" y="0"/>
              <a:chExt cx="6212308" cy="290887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212308" cy="2908877"/>
              </a:xfrm>
              <a:custGeom>
                <a:avLst/>
                <a:gdLst/>
                <a:ahLst/>
                <a:cxnLst/>
                <a:rect l="l" t="t" r="r" b="b"/>
                <a:pathLst>
                  <a:path w="6212308" h="2908877">
                    <a:moveTo>
                      <a:pt x="22478" y="0"/>
                    </a:moveTo>
                    <a:lnTo>
                      <a:pt x="6189830" y="0"/>
                    </a:lnTo>
                    <a:cubicBezTo>
                      <a:pt x="6202244" y="0"/>
                      <a:pt x="6212308" y="10064"/>
                      <a:pt x="6212308" y="22478"/>
                    </a:cubicBezTo>
                    <a:lnTo>
                      <a:pt x="6212308" y="2886399"/>
                    </a:lnTo>
                    <a:cubicBezTo>
                      <a:pt x="6212308" y="2892361"/>
                      <a:pt x="6209940" y="2898078"/>
                      <a:pt x="6205724" y="2902294"/>
                    </a:cubicBezTo>
                    <a:cubicBezTo>
                      <a:pt x="6201508" y="2906509"/>
                      <a:pt x="6195791" y="2908877"/>
                      <a:pt x="6189830" y="2908877"/>
                    </a:cubicBezTo>
                    <a:lnTo>
                      <a:pt x="22478" y="2908877"/>
                    </a:lnTo>
                    <a:cubicBezTo>
                      <a:pt x="16517" y="2908877"/>
                      <a:pt x="10799" y="2906509"/>
                      <a:pt x="6584" y="2902294"/>
                    </a:cubicBezTo>
                    <a:cubicBezTo>
                      <a:pt x="2368" y="2898078"/>
                      <a:pt x="0" y="2892361"/>
                      <a:pt x="0" y="2886399"/>
                    </a:cubicBezTo>
                    <a:lnTo>
                      <a:pt x="0" y="22478"/>
                    </a:lnTo>
                    <a:cubicBezTo>
                      <a:pt x="0" y="16517"/>
                      <a:pt x="2368" y="10799"/>
                      <a:pt x="6584" y="6584"/>
                    </a:cubicBezTo>
                    <a:cubicBezTo>
                      <a:pt x="10799" y="2368"/>
                      <a:pt x="16517" y="0"/>
                      <a:pt x="22478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123825"/>
                <a:ext cx="6212308" cy="3032702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64304" y="-7637"/>
              <a:ext cx="7189555" cy="3435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910"/>
                </a:lnSpc>
              </a:pPr>
              <a:r>
                <a:rPr lang="en-US" sz="4935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Strutturazione efficiente del problema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88130" y="284807"/>
            <a:ext cx="14234505" cy="1335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1"/>
              </a:lnSpc>
            </a:pPr>
            <a:r>
              <a:rPr lang="en-US" sz="7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Suddivisione in sottoproblemi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2629729" y="473572"/>
            <a:ext cx="13028542" cy="1110255"/>
            <a:chOff x="0" y="0"/>
            <a:chExt cx="17371390" cy="148034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7371390" cy="1480340"/>
              <a:chOff x="0" y="0"/>
              <a:chExt cx="4204943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04943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4204943" h="358333">
                    <a:moveTo>
                      <a:pt x="33209" y="0"/>
                    </a:moveTo>
                    <a:lnTo>
                      <a:pt x="4171734" y="0"/>
                    </a:lnTo>
                    <a:cubicBezTo>
                      <a:pt x="4190075" y="0"/>
                      <a:pt x="4204943" y="14868"/>
                      <a:pt x="4204943" y="33209"/>
                    </a:cubicBezTo>
                    <a:lnTo>
                      <a:pt x="4204943" y="325124"/>
                    </a:lnTo>
                    <a:cubicBezTo>
                      <a:pt x="4204943" y="333932"/>
                      <a:pt x="4201444" y="342379"/>
                      <a:pt x="4195216" y="348606"/>
                    </a:cubicBezTo>
                    <a:cubicBezTo>
                      <a:pt x="4188988" y="354834"/>
                      <a:pt x="4180541" y="358333"/>
                      <a:pt x="4171734" y="358333"/>
                    </a:cubicBezTo>
                    <a:lnTo>
                      <a:pt x="33209" y="358333"/>
                    </a:lnTo>
                    <a:cubicBezTo>
                      <a:pt x="24401" y="358333"/>
                      <a:pt x="15955" y="354834"/>
                      <a:pt x="9727" y="348606"/>
                    </a:cubicBezTo>
                    <a:cubicBezTo>
                      <a:pt x="3499" y="342379"/>
                      <a:pt x="0" y="333932"/>
                      <a:pt x="0" y="325124"/>
                    </a:cubicBezTo>
                    <a:lnTo>
                      <a:pt x="0" y="33209"/>
                    </a:lnTo>
                    <a:cubicBezTo>
                      <a:pt x="0" y="24401"/>
                      <a:pt x="3499" y="15955"/>
                      <a:pt x="9727" y="9727"/>
                    </a:cubicBezTo>
                    <a:cubicBezTo>
                      <a:pt x="15955" y="3499"/>
                      <a:pt x="24401" y="0"/>
                      <a:pt x="33209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4204943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80144" y="213749"/>
              <a:ext cx="16634161" cy="96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29729" y="645850"/>
            <a:ext cx="13028542" cy="80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9"/>
              </a:lnSpc>
              <a:spcBef>
                <a:spcPct val="0"/>
              </a:spcBef>
            </a:pPr>
            <a:r>
              <a:rPr lang="en-US" sz="480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Struttura dell’ Algoritmo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34401" y="1795276"/>
            <a:ext cx="12419199" cy="74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36"/>
              </a:lnSpc>
              <a:spcBef>
                <a:spcPct val="0"/>
              </a:spcBef>
            </a:pPr>
            <a:r>
              <a:rPr lang="en-US" sz="4383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L’algoritmo proposto utilizza due matrici principali: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98985" y="2790313"/>
            <a:ext cx="6630381" cy="5942526"/>
            <a:chOff x="0" y="0"/>
            <a:chExt cx="8840508" cy="792336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1130595"/>
              <a:ext cx="8840508" cy="6792772"/>
              <a:chOff x="0" y="0"/>
              <a:chExt cx="7314666" cy="562036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314666" cy="5620363"/>
              </a:xfrm>
              <a:custGeom>
                <a:avLst/>
                <a:gdLst/>
                <a:ahLst/>
                <a:cxnLst/>
                <a:rect l="l" t="t" r="r" b="b"/>
                <a:pathLst>
                  <a:path w="7314666" h="5620363">
                    <a:moveTo>
                      <a:pt x="19091" y="0"/>
                    </a:moveTo>
                    <a:lnTo>
                      <a:pt x="7295576" y="0"/>
                    </a:lnTo>
                    <a:cubicBezTo>
                      <a:pt x="7300638" y="0"/>
                      <a:pt x="7305494" y="2011"/>
                      <a:pt x="7309074" y="5592"/>
                    </a:cubicBezTo>
                    <a:cubicBezTo>
                      <a:pt x="7312654" y="9172"/>
                      <a:pt x="7314666" y="14028"/>
                      <a:pt x="7314666" y="19091"/>
                    </a:cubicBezTo>
                    <a:lnTo>
                      <a:pt x="7314666" y="5601272"/>
                    </a:lnTo>
                    <a:cubicBezTo>
                      <a:pt x="7314666" y="5611816"/>
                      <a:pt x="7306118" y="5620363"/>
                      <a:pt x="7295576" y="5620363"/>
                    </a:cubicBezTo>
                    <a:lnTo>
                      <a:pt x="19091" y="5620363"/>
                    </a:lnTo>
                    <a:cubicBezTo>
                      <a:pt x="14028" y="5620363"/>
                      <a:pt x="9172" y="5618351"/>
                      <a:pt x="5592" y="5614771"/>
                    </a:cubicBezTo>
                    <a:cubicBezTo>
                      <a:pt x="2011" y="5611191"/>
                      <a:pt x="0" y="5606335"/>
                      <a:pt x="0" y="5601272"/>
                    </a:cubicBezTo>
                    <a:lnTo>
                      <a:pt x="0" y="19091"/>
                    </a:lnTo>
                    <a:cubicBezTo>
                      <a:pt x="0" y="14028"/>
                      <a:pt x="2011" y="9172"/>
                      <a:pt x="5592" y="5592"/>
                    </a:cubicBezTo>
                    <a:cubicBezTo>
                      <a:pt x="9172" y="2011"/>
                      <a:pt x="14028" y="0"/>
                      <a:pt x="19091" y="0"/>
                    </a:cubicBezTo>
                    <a:close/>
                  </a:path>
                </a:pathLst>
              </a:custGeom>
              <a:solidFill>
                <a:srgbClr val="58C2CA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123825"/>
                <a:ext cx="7314666" cy="5744188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93460" y="1142008"/>
              <a:ext cx="8465323" cy="6693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85189" lvl="1" indent="-442594" algn="l">
                <a:lnSpc>
                  <a:spcPts val="5739"/>
                </a:lnSpc>
                <a:buFont typeface="Arial"/>
                <a:buChar char="•"/>
              </a:pPr>
              <a:r>
                <a:rPr lang="en-US" sz="40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Memorizza i punteggi di allineamento</a:t>
              </a:r>
            </a:p>
            <a:p>
              <a:pPr marL="885189" lvl="1" indent="-442594" algn="l">
                <a:lnSpc>
                  <a:spcPts val="5739"/>
                </a:lnSpc>
                <a:buFont typeface="Arial"/>
                <a:buChar char="•"/>
              </a:pPr>
              <a:r>
                <a:rPr lang="en-US" sz="40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Calcola il valore massimo basandosi su tre celle adiacenti (diagonale, sinistra, sopra)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808916" y="0"/>
              <a:ext cx="7222676" cy="798434"/>
              <a:chOff x="0" y="0"/>
              <a:chExt cx="6530874" cy="721958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530874" cy="721958"/>
              </a:xfrm>
              <a:custGeom>
                <a:avLst/>
                <a:gdLst/>
                <a:ahLst/>
                <a:cxnLst/>
                <a:rect l="l" t="t" r="r" b="b"/>
                <a:pathLst>
                  <a:path w="6530874" h="721958">
                    <a:moveTo>
                      <a:pt x="23367" y="0"/>
                    </a:moveTo>
                    <a:lnTo>
                      <a:pt x="6507507" y="0"/>
                    </a:lnTo>
                    <a:cubicBezTo>
                      <a:pt x="6520413" y="0"/>
                      <a:pt x="6530874" y="10462"/>
                      <a:pt x="6530874" y="23367"/>
                    </a:cubicBezTo>
                    <a:lnTo>
                      <a:pt x="6530874" y="698591"/>
                    </a:lnTo>
                    <a:cubicBezTo>
                      <a:pt x="6530874" y="711496"/>
                      <a:pt x="6520413" y="721958"/>
                      <a:pt x="6507507" y="721958"/>
                    </a:cubicBezTo>
                    <a:lnTo>
                      <a:pt x="23367" y="721958"/>
                    </a:lnTo>
                    <a:cubicBezTo>
                      <a:pt x="10462" y="721958"/>
                      <a:pt x="0" y="711496"/>
                      <a:pt x="0" y="698591"/>
                    </a:cubicBezTo>
                    <a:lnTo>
                      <a:pt x="0" y="23367"/>
                    </a:lnTo>
                    <a:cubicBezTo>
                      <a:pt x="0" y="10462"/>
                      <a:pt x="10462" y="0"/>
                      <a:pt x="23367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123825"/>
                <a:ext cx="6530874" cy="845783"/>
              </a:xfrm>
              <a:prstGeom prst="rect">
                <a:avLst/>
              </a:prstGeom>
            </p:spPr>
            <p:txBody>
              <a:bodyPr lIns="47770" tIns="47770" rIns="47770" bIns="47770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966972" y="13495"/>
              <a:ext cx="6916151" cy="704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11"/>
                </a:lnSpc>
              </a:pPr>
              <a:r>
                <a:rPr lang="en-US" sz="315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Foundation Metric (FM)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554029" y="2836467"/>
            <a:ext cx="6634987" cy="5896372"/>
            <a:chOff x="0" y="0"/>
            <a:chExt cx="8846649" cy="7861829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1043530"/>
              <a:ext cx="8846649" cy="6818300"/>
              <a:chOff x="0" y="0"/>
              <a:chExt cx="6388984" cy="492412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88984" cy="4924125"/>
              </a:xfrm>
              <a:custGeom>
                <a:avLst/>
                <a:gdLst/>
                <a:ahLst/>
                <a:cxnLst/>
                <a:rect l="l" t="t" r="r" b="b"/>
                <a:pathLst>
                  <a:path w="6388984" h="4924125">
                    <a:moveTo>
                      <a:pt x="21857" y="0"/>
                    </a:moveTo>
                    <a:lnTo>
                      <a:pt x="6367127" y="0"/>
                    </a:lnTo>
                    <a:cubicBezTo>
                      <a:pt x="6379198" y="0"/>
                      <a:pt x="6388984" y="9786"/>
                      <a:pt x="6388984" y="21857"/>
                    </a:cubicBezTo>
                    <a:lnTo>
                      <a:pt x="6388984" y="4902268"/>
                    </a:lnTo>
                    <a:cubicBezTo>
                      <a:pt x="6388984" y="4914340"/>
                      <a:pt x="6379198" y="4924125"/>
                      <a:pt x="6367127" y="4924125"/>
                    </a:cubicBezTo>
                    <a:lnTo>
                      <a:pt x="21857" y="4924125"/>
                    </a:lnTo>
                    <a:cubicBezTo>
                      <a:pt x="9786" y="4924125"/>
                      <a:pt x="0" y="4914340"/>
                      <a:pt x="0" y="4902268"/>
                    </a:cubicBezTo>
                    <a:lnTo>
                      <a:pt x="0" y="21857"/>
                    </a:lnTo>
                    <a:cubicBezTo>
                      <a:pt x="0" y="9786"/>
                      <a:pt x="9786" y="0"/>
                      <a:pt x="21857" y="0"/>
                    </a:cubicBezTo>
                    <a:close/>
                  </a:path>
                </a:pathLst>
              </a:custGeom>
              <a:solidFill>
                <a:srgbClr val="99AC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123825"/>
                <a:ext cx="6388984" cy="504795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93594" y="1067706"/>
              <a:ext cx="8471204" cy="6693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85189" lvl="1" indent="-442594" algn="l">
                <a:lnSpc>
                  <a:spcPts val="5739"/>
                </a:lnSpc>
                <a:buFont typeface="Arial"/>
                <a:buChar char="•"/>
              </a:pPr>
              <a:r>
                <a:rPr lang="en-US" sz="40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Registra la direzione dei movimenti per ricostruire l’allineamento ottimale</a:t>
              </a:r>
            </a:p>
            <a:p>
              <a:pPr marL="885189" lvl="1" indent="-442594" algn="l">
                <a:lnSpc>
                  <a:spcPts val="5739"/>
                </a:lnSpc>
                <a:buFont typeface="Arial"/>
                <a:buChar char="•"/>
              </a:pPr>
              <a:r>
                <a:rPr lang="en-US" sz="40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Permette di risalire la matrice e determinare la sequenza finale</a:t>
              </a: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784623" y="0"/>
              <a:ext cx="7277403" cy="804483"/>
              <a:chOff x="0" y="0"/>
              <a:chExt cx="6530874" cy="721958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530874" cy="721958"/>
              </a:xfrm>
              <a:custGeom>
                <a:avLst/>
                <a:gdLst/>
                <a:ahLst/>
                <a:cxnLst/>
                <a:rect l="l" t="t" r="r" b="b"/>
                <a:pathLst>
                  <a:path w="6530874" h="721958">
                    <a:moveTo>
                      <a:pt x="26570" y="0"/>
                    </a:moveTo>
                    <a:lnTo>
                      <a:pt x="6504305" y="0"/>
                    </a:lnTo>
                    <a:cubicBezTo>
                      <a:pt x="6518979" y="0"/>
                      <a:pt x="6530874" y="11896"/>
                      <a:pt x="6530874" y="26570"/>
                    </a:cubicBezTo>
                    <a:lnTo>
                      <a:pt x="6530874" y="695388"/>
                    </a:lnTo>
                    <a:cubicBezTo>
                      <a:pt x="6530874" y="710062"/>
                      <a:pt x="6518979" y="721958"/>
                      <a:pt x="6504305" y="721958"/>
                    </a:cubicBezTo>
                    <a:lnTo>
                      <a:pt x="26570" y="721958"/>
                    </a:lnTo>
                    <a:cubicBezTo>
                      <a:pt x="11896" y="721958"/>
                      <a:pt x="0" y="710062"/>
                      <a:pt x="0" y="695388"/>
                    </a:cubicBezTo>
                    <a:lnTo>
                      <a:pt x="0" y="26570"/>
                    </a:lnTo>
                    <a:cubicBezTo>
                      <a:pt x="0" y="11896"/>
                      <a:pt x="11896" y="0"/>
                      <a:pt x="26570" y="0"/>
                    </a:cubicBezTo>
                    <a:close/>
                  </a:path>
                </a:pathLst>
              </a:custGeom>
              <a:solidFill>
                <a:srgbClr val="99AC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123825"/>
                <a:ext cx="6530874" cy="845783"/>
              </a:xfrm>
              <a:prstGeom prst="rect">
                <a:avLst/>
              </a:prstGeom>
            </p:spPr>
            <p:txBody>
              <a:bodyPr lIns="42011" tIns="42011" rIns="42011" bIns="42011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943877" y="23627"/>
              <a:ext cx="6968555" cy="700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5"/>
                </a:lnSpc>
              </a:pPr>
              <a:r>
                <a:rPr lang="en-US" sz="3175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Traceback Matrix (TM)</a:t>
              </a: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2629729" y="473572"/>
            <a:ext cx="13028542" cy="1110255"/>
            <a:chOff x="0" y="0"/>
            <a:chExt cx="17371390" cy="148034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7371390" cy="1480340"/>
              <a:chOff x="0" y="0"/>
              <a:chExt cx="4204943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04943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4204943" h="358333">
                    <a:moveTo>
                      <a:pt x="33209" y="0"/>
                    </a:moveTo>
                    <a:lnTo>
                      <a:pt x="4171734" y="0"/>
                    </a:lnTo>
                    <a:cubicBezTo>
                      <a:pt x="4190075" y="0"/>
                      <a:pt x="4204943" y="14868"/>
                      <a:pt x="4204943" y="33209"/>
                    </a:cubicBezTo>
                    <a:lnTo>
                      <a:pt x="4204943" y="325124"/>
                    </a:lnTo>
                    <a:cubicBezTo>
                      <a:pt x="4204943" y="333932"/>
                      <a:pt x="4201444" y="342379"/>
                      <a:pt x="4195216" y="348606"/>
                    </a:cubicBezTo>
                    <a:cubicBezTo>
                      <a:pt x="4188988" y="354834"/>
                      <a:pt x="4180541" y="358333"/>
                      <a:pt x="4171734" y="358333"/>
                    </a:cubicBezTo>
                    <a:lnTo>
                      <a:pt x="33209" y="358333"/>
                    </a:lnTo>
                    <a:cubicBezTo>
                      <a:pt x="24401" y="358333"/>
                      <a:pt x="15955" y="354834"/>
                      <a:pt x="9727" y="348606"/>
                    </a:cubicBezTo>
                    <a:cubicBezTo>
                      <a:pt x="3499" y="342379"/>
                      <a:pt x="0" y="333932"/>
                      <a:pt x="0" y="325124"/>
                    </a:cubicBezTo>
                    <a:lnTo>
                      <a:pt x="0" y="33209"/>
                    </a:lnTo>
                    <a:cubicBezTo>
                      <a:pt x="0" y="24401"/>
                      <a:pt x="3499" y="15955"/>
                      <a:pt x="9727" y="9727"/>
                    </a:cubicBezTo>
                    <a:cubicBezTo>
                      <a:pt x="15955" y="3499"/>
                      <a:pt x="24401" y="0"/>
                      <a:pt x="33209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4204943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80144" y="213749"/>
              <a:ext cx="16634161" cy="96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6672" y="2541192"/>
            <a:ext cx="8937328" cy="4020431"/>
            <a:chOff x="0" y="0"/>
            <a:chExt cx="11916437" cy="5360574"/>
          </a:xfrm>
        </p:grpSpPr>
        <p:grpSp>
          <p:nvGrpSpPr>
            <p:cNvPr id="12" name="Group 12"/>
            <p:cNvGrpSpPr/>
            <p:nvPr/>
          </p:nvGrpSpPr>
          <p:grpSpPr>
            <a:xfrm>
              <a:off x="1360576" y="0"/>
              <a:ext cx="8251431" cy="912158"/>
              <a:chOff x="0" y="0"/>
              <a:chExt cx="6530874" cy="72195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530874" cy="721958"/>
              </a:xfrm>
              <a:custGeom>
                <a:avLst/>
                <a:gdLst/>
                <a:ahLst/>
                <a:cxnLst/>
                <a:rect l="l" t="t" r="r" b="b"/>
                <a:pathLst>
                  <a:path w="6530874" h="721958">
                    <a:moveTo>
                      <a:pt x="63801" y="0"/>
                    </a:moveTo>
                    <a:lnTo>
                      <a:pt x="6467073" y="0"/>
                    </a:lnTo>
                    <a:cubicBezTo>
                      <a:pt x="6502309" y="0"/>
                      <a:pt x="6530874" y="28565"/>
                      <a:pt x="6530874" y="63801"/>
                    </a:cubicBezTo>
                    <a:lnTo>
                      <a:pt x="6530874" y="658157"/>
                    </a:lnTo>
                    <a:cubicBezTo>
                      <a:pt x="6530874" y="693393"/>
                      <a:pt x="6502309" y="721958"/>
                      <a:pt x="6467073" y="721958"/>
                    </a:cubicBezTo>
                    <a:lnTo>
                      <a:pt x="63801" y="721958"/>
                    </a:lnTo>
                    <a:cubicBezTo>
                      <a:pt x="28565" y="721958"/>
                      <a:pt x="0" y="693393"/>
                      <a:pt x="0" y="658157"/>
                    </a:cubicBezTo>
                    <a:lnTo>
                      <a:pt x="0" y="63801"/>
                    </a:lnTo>
                    <a:cubicBezTo>
                      <a:pt x="0" y="28565"/>
                      <a:pt x="28565" y="0"/>
                      <a:pt x="63801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6530874" cy="845783"/>
              </a:xfrm>
              <a:prstGeom prst="rect">
                <a:avLst/>
              </a:prstGeom>
            </p:spPr>
            <p:txBody>
              <a:bodyPr lIns="17495" tIns="17495" rIns="17495" bIns="17495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41145" y="15389"/>
              <a:ext cx="7901246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Foundation Metric (FM)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0" y="1382086"/>
              <a:ext cx="11916437" cy="3978489"/>
              <a:chOff x="0" y="0"/>
              <a:chExt cx="9859700" cy="329181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9859700" cy="3291815"/>
              </a:xfrm>
              <a:custGeom>
                <a:avLst/>
                <a:gdLst/>
                <a:ahLst/>
                <a:cxnLst/>
                <a:rect l="l" t="t" r="r" b="b"/>
                <a:pathLst>
                  <a:path w="9859700" h="3291815">
                    <a:moveTo>
                      <a:pt x="44179" y="0"/>
                    </a:moveTo>
                    <a:lnTo>
                      <a:pt x="9815521" y="0"/>
                    </a:lnTo>
                    <a:cubicBezTo>
                      <a:pt x="9839920" y="0"/>
                      <a:pt x="9859700" y="19779"/>
                      <a:pt x="9859700" y="44179"/>
                    </a:cubicBezTo>
                    <a:lnTo>
                      <a:pt x="9859700" y="3247636"/>
                    </a:lnTo>
                    <a:cubicBezTo>
                      <a:pt x="9859700" y="3272036"/>
                      <a:pt x="9839920" y="3291815"/>
                      <a:pt x="9815521" y="3291815"/>
                    </a:cubicBezTo>
                    <a:lnTo>
                      <a:pt x="44179" y="3291815"/>
                    </a:lnTo>
                    <a:cubicBezTo>
                      <a:pt x="19779" y="3291815"/>
                      <a:pt x="0" y="3272036"/>
                      <a:pt x="0" y="3247636"/>
                    </a:cubicBezTo>
                    <a:lnTo>
                      <a:pt x="0" y="44179"/>
                    </a:lnTo>
                    <a:cubicBezTo>
                      <a:pt x="0" y="19779"/>
                      <a:pt x="19779" y="0"/>
                      <a:pt x="44179" y="0"/>
                    </a:cubicBezTo>
                    <a:close/>
                  </a:path>
                </a:pathLst>
              </a:custGeom>
              <a:solidFill>
                <a:srgbClr val="58C2CA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9859700" cy="3415640"/>
              </a:xfrm>
              <a:prstGeom prst="rect">
                <a:avLst/>
              </a:prstGeom>
            </p:spPr>
            <p:txBody>
              <a:bodyPr lIns="16736" tIns="16736" rIns="16736" bIns="16736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60771" y="1393499"/>
              <a:ext cx="11410712" cy="3798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Viene inizializzata con:</a:t>
              </a:r>
            </a:p>
            <a:p>
              <a:pPr marL="885189" lvl="1" indent="-442594" algn="l">
                <a:lnSpc>
                  <a:spcPts val="5739"/>
                </a:lnSpc>
                <a:buFont typeface="Arial"/>
                <a:buChar char="•"/>
              </a:pPr>
              <a:r>
                <a:rPr lang="en-US" sz="40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Penalità di gap (GV)</a:t>
              </a:r>
            </a:p>
            <a:p>
              <a:pPr marL="885189" lvl="1" indent="-442594" algn="l">
                <a:lnSpc>
                  <a:spcPts val="5739"/>
                </a:lnSpc>
                <a:buFont typeface="Arial"/>
                <a:buChar char="•"/>
              </a:pPr>
              <a:r>
                <a:rPr lang="en-US" sz="40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Punteggio per il match (MV = +1)</a:t>
              </a:r>
            </a:p>
            <a:p>
              <a:pPr marL="885189" lvl="1" indent="-442594" algn="l">
                <a:lnSpc>
                  <a:spcPts val="5739"/>
                </a:lnSpc>
                <a:buFont typeface="Arial"/>
                <a:buChar char="•"/>
              </a:pPr>
              <a:r>
                <a:rPr lang="en-US" sz="40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Penalità per il mismatch (SC = -1)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836609" y="2541192"/>
            <a:ext cx="8000053" cy="5297402"/>
            <a:chOff x="0" y="0"/>
            <a:chExt cx="10666737" cy="7063203"/>
          </a:xfrm>
        </p:grpSpPr>
        <p:grpSp>
          <p:nvGrpSpPr>
            <p:cNvPr id="21" name="Group 21"/>
            <p:cNvGrpSpPr/>
            <p:nvPr/>
          </p:nvGrpSpPr>
          <p:grpSpPr>
            <a:xfrm>
              <a:off x="575566" y="0"/>
              <a:ext cx="8251431" cy="912158"/>
              <a:chOff x="0" y="0"/>
              <a:chExt cx="6530874" cy="72195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530874" cy="721958"/>
              </a:xfrm>
              <a:custGeom>
                <a:avLst/>
                <a:gdLst/>
                <a:ahLst/>
                <a:cxnLst/>
                <a:rect l="l" t="t" r="r" b="b"/>
                <a:pathLst>
                  <a:path w="6530874" h="721958">
                    <a:moveTo>
                      <a:pt x="63801" y="0"/>
                    </a:moveTo>
                    <a:lnTo>
                      <a:pt x="6467073" y="0"/>
                    </a:lnTo>
                    <a:cubicBezTo>
                      <a:pt x="6502309" y="0"/>
                      <a:pt x="6530874" y="28565"/>
                      <a:pt x="6530874" y="63801"/>
                    </a:cubicBezTo>
                    <a:lnTo>
                      <a:pt x="6530874" y="658157"/>
                    </a:lnTo>
                    <a:cubicBezTo>
                      <a:pt x="6530874" y="693393"/>
                      <a:pt x="6502309" y="721958"/>
                      <a:pt x="6467073" y="721958"/>
                    </a:cubicBezTo>
                    <a:lnTo>
                      <a:pt x="63801" y="721958"/>
                    </a:lnTo>
                    <a:cubicBezTo>
                      <a:pt x="28565" y="721958"/>
                      <a:pt x="0" y="693393"/>
                      <a:pt x="0" y="658157"/>
                    </a:cubicBezTo>
                    <a:lnTo>
                      <a:pt x="0" y="63801"/>
                    </a:lnTo>
                    <a:cubicBezTo>
                      <a:pt x="0" y="28565"/>
                      <a:pt x="28565" y="0"/>
                      <a:pt x="63801" y="0"/>
                    </a:cubicBezTo>
                    <a:close/>
                  </a:path>
                </a:pathLst>
              </a:custGeom>
              <a:solidFill>
                <a:srgbClr val="99AC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23825"/>
                <a:ext cx="6530874" cy="845783"/>
              </a:xfrm>
              <a:prstGeom prst="rect">
                <a:avLst/>
              </a:prstGeom>
            </p:spPr>
            <p:txBody>
              <a:bodyPr lIns="17495" tIns="17495" rIns="17495" bIns="17495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756135" y="15389"/>
              <a:ext cx="7901246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Traceback Matrix (TM)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0" y="1382086"/>
              <a:ext cx="10666737" cy="5681117"/>
              <a:chOff x="0" y="0"/>
              <a:chExt cx="7703437" cy="410286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7703438" cy="4102860"/>
              </a:xfrm>
              <a:custGeom>
                <a:avLst/>
                <a:gdLst/>
                <a:ahLst/>
                <a:cxnLst/>
                <a:rect l="l" t="t" r="r" b="b"/>
                <a:pathLst>
                  <a:path w="7703438" h="4102860">
                    <a:moveTo>
                      <a:pt x="49354" y="0"/>
                    </a:moveTo>
                    <a:lnTo>
                      <a:pt x="7654083" y="0"/>
                    </a:lnTo>
                    <a:cubicBezTo>
                      <a:pt x="7681340" y="0"/>
                      <a:pt x="7703438" y="22097"/>
                      <a:pt x="7703438" y="49354"/>
                    </a:cubicBezTo>
                    <a:lnTo>
                      <a:pt x="7703438" y="4053506"/>
                    </a:lnTo>
                    <a:cubicBezTo>
                      <a:pt x="7703438" y="4080763"/>
                      <a:pt x="7681340" y="4102860"/>
                      <a:pt x="7654083" y="4102860"/>
                    </a:cubicBezTo>
                    <a:lnTo>
                      <a:pt x="49354" y="4102860"/>
                    </a:lnTo>
                    <a:cubicBezTo>
                      <a:pt x="22097" y="4102860"/>
                      <a:pt x="0" y="4080763"/>
                      <a:pt x="0" y="4053506"/>
                    </a:cubicBezTo>
                    <a:lnTo>
                      <a:pt x="0" y="49354"/>
                    </a:lnTo>
                    <a:cubicBezTo>
                      <a:pt x="0" y="22097"/>
                      <a:pt x="22097" y="0"/>
                      <a:pt x="49354" y="0"/>
                    </a:cubicBezTo>
                    <a:close/>
                  </a:path>
                </a:pathLst>
              </a:custGeom>
              <a:solidFill>
                <a:srgbClr val="99AC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123825"/>
                <a:ext cx="7703437" cy="4226685"/>
              </a:xfrm>
              <a:prstGeom prst="rect">
                <a:avLst/>
              </a:prstGeom>
            </p:spPr>
            <p:txBody>
              <a:bodyPr lIns="19174" tIns="19174" rIns="19174" bIns="1917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0" y="1789633"/>
              <a:ext cx="10666737" cy="5059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Ogni cella memorizza la direzione del movimento:</a:t>
              </a:r>
            </a:p>
            <a:p>
              <a:pPr marL="777242" lvl="1" indent="-388621" algn="l">
                <a:lnSpc>
                  <a:spcPts val="504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U(Up): movimento verticale</a:t>
              </a:r>
            </a:p>
            <a:p>
              <a:pPr marL="777242" lvl="1" indent="-388621" algn="l">
                <a:lnSpc>
                  <a:spcPts val="504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L(Left): movimento orizzontale</a:t>
              </a:r>
            </a:p>
            <a:p>
              <a:pPr marL="777242" lvl="1" indent="-388621" algn="l">
                <a:lnSpc>
                  <a:spcPts val="504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D(Diagonal): movimento diagonale (match/mismatch)</a:t>
              </a:r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296497" y="3456654"/>
              <a:ext cx="698171" cy="686565"/>
              <a:chOff x="0" y="0"/>
              <a:chExt cx="826539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26539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26539" h="812800">
                    <a:moveTo>
                      <a:pt x="413270" y="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812800"/>
                    </a:lnTo>
                    <a:lnTo>
                      <a:pt x="623339" y="812800"/>
                    </a:lnTo>
                    <a:lnTo>
                      <a:pt x="623339" y="406400"/>
                    </a:lnTo>
                    <a:lnTo>
                      <a:pt x="826539" y="406400"/>
                    </a:lnTo>
                    <a:lnTo>
                      <a:pt x="413270" y="0"/>
                    </a:lnTo>
                    <a:close/>
                  </a:path>
                </a:pathLst>
              </a:custGeom>
              <a:solidFill>
                <a:srgbClr val="E36F43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203200" y="63500"/>
                <a:ext cx="420139" cy="749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-5400000">
              <a:off x="264200" y="4405126"/>
              <a:ext cx="686565" cy="698171"/>
              <a:chOff x="0" y="0"/>
              <a:chExt cx="812800" cy="826539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2653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26539">
                    <a:moveTo>
                      <a:pt x="406400" y="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826539"/>
                    </a:lnTo>
                    <a:lnTo>
                      <a:pt x="609600" y="826539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CF46"/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203200" y="63500"/>
                <a:ext cx="406400" cy="7630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-2700000">
              <a:off x="264200" y="5228081"/>
              <a:ext cx="686565" cy="709776"/>
              <a:chOff x="0" y="0"/>
              <a:chExt cx="812800" cy="840279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4027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40279">
                    <a:moveTo>
                      <a:pt x="406400" y="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840279"/>
                    </a:lnTo>
                    <a:lnTo>
                      <a:pt x="609600" y="840279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9A463"/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203200" y="63500"/>
                <a:ext cx="406400" cy="7767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8" name="TextBox 38"/>
          <p:cNvSpPr txBox="1"/>
          <p:nvPr/>
        </p:nvSpPr>
        <p:spPr>
          <a:xfrm>
            <a:off x="2629729" y="645850"/>
            <a:ext cx="13028542" cy="80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9"/>
              </a:lnSpc>
              <a:spcBef>
                <a:spcPct val="0"/>
              </a:spcBef>
            </a:pPr>
            <a:r>
              <a:rPr lang="en-US" sz="480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Inizializzazione delle matrici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2629729" y="473572"/>
            <a:ext cx="13028542" cy="1110255"/>
            <a:chOff x="0" y="0"/>
            <a:chExt cx="17371390" cy="148034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7371390" cy="1480340"/>
              <a:chOff x="0" y="0"/>
              <a:chExt cx="4204943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04943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4204943" h="358333">
                    <a:moveTo>
                      <a:pt x="33209" y="0"/>
                    </a:moveTo>
                    <a:lnTo>
                      <a:pt x="4171734" y="0"/>
                    </a:lnTo>
                    <a:cubicBezTo>
                      <a:pt x="4190075" y="0"/>
                      <a:pt x="4204943" y="14868"/>
                      <a:pt x="4204943" y="33209"/>
                    </a:cubicBezTo>
                    <a:lnTo>
                      <a:pt x="4204943" y="325124"/>
                    </a:lnTo>
                    <a:cubicBezTo>
                      <a:pt x="4204943" y="333932"/>
                      <a:pt x="4201444" y="342379"/>
                      <a:pt x="4195216" y="348606"/>
                    </a:cubicBezTo>
                    <a:cubicBezTo>
                      <a:pt x="4188988" y="354834"/>
                      <a:pt x="4180541" y="358333"/>
                      <a:pt x="4171734" y="358333"/>
                    </a:cubicBezTo>
                    <a:lnTo>
                      <a:pt x="33209" y="358333"/>
                    </a:lnTo>
                    <a:cubicBezTo>
                      <a:pt x="24401" y="358333"/>
                      <a:pt x="15955" y="354834"/>
                      <a:pt x="9727" y="348606"/>
                    </a:cubicBezTo>
                    <a:cubicBezTo>
                      <a:pt x="3499" y="342379"/>
                      <a:pt x="0" y="333932"/>
                      <a:pt x="0" y="325124"/>
                    </a:cubicBezTo>
                    <a:lnTo>
                      <a:pt x="0" y="33209"/>
                    </a:lnTo>
                    <a:cubicBezTo>
                      <a:pt x="0" y="24401"/>
                      <a:pt x="3499" y="15955"/>
                      <a:pt x="9727" y="9727"/>
                    </a:cubicBezTo>
                    <a:cubicBezTo>
                      <a:pt x="15955" y="3499"/>
                      <a:pt x="24401" y="0"/>
                      <a:pt x="33209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4204943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80144" y="213749"/>
              <a:ext cx="16634161" cy="96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85362" y="4856443"/>
            <a:ext cx="6421563" cy="1491401"/>
            <a:chOff x="0" y="0"/>
            <a:chExt cx="8562084" cy="198853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8562084" cy="1988535"/>
              <a:chOff x="0" y="0"/>
              <a:chExt cx="10258065" cy="238242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0258065" cy="2382425"/>
              </a:xfrm>
              <a:custGeom>
                <a:avLst/>
                <a:gdLst/>
                <a:ahLst/>
                <a:cxnLst/>
                <a:rect l="l" t="t" r="r" b="b"/>
                <a:pathLst>
                  <a:path w="10258065" h="2382425">
                    <a:moveTo>
                      <a:pt x="13613" y="0"/>
                    </a:moveTo>
                    <a:lnTo>
                      <a:pt x="10244452" y="0"/>
                    </a:lnTo>
                    <a:cubicBezTo>
                      <a:pt x="10248063" y="0"/>
                      <a:pt x="10251525" y="1434"/>
                      <a:pt x="10254078" y="3987"/>
                    </a:cubicBezTo>
                    <a:cubicBezTo>
                      <a:pt x="10256631" y="6540"/>
                      <a:pt x="10258065" y="10003"/>
                      <a:pt x="10258065" y="13613"/>
                    </a:cubicBezTo>
                    <a:lnTo>
                      <a:pt x="10258065" y="2368812"/>
                    </a:lnTo>
                    <a:cubicBezTo>
                      <a:pt x="10258065" y="2376330"/>
                      <a:pt x="10251970" y="2382425"/>
                      <a:pt x="10244452" y="2382425"/>
                    </a:cubicBezTo>
                    <a:lnTo>
                      <a:pt x="13613" y="2382425"/>
                    </a:lnTo>
                    <a:cubicBezTo>
                      <a:pt x="6095" y="2382425"/>
                      <a:pt x="0" y="2376330"/>
                      <a:pt x="0" y="2368812"/>
                    </a:cubicBezTo>
                    <a:lnTo>
                      <a:pt x="0" y="13613"/>
                    </a:lnTo>
                    <a:cubicBezTo>
                      <a:pt x="0" y="10003"/>
                      <a:pt x="1434" y="6540"/>
                      <a:pt x="3987" y="3987"/>
                    </a:cubicBezTo>
                    <a:cubicBezTo>
                      <a:pt x="6540" y="1434"/>
                      <a:pt x="10003" y="0"/>
                      <a:pt x="13613" y="0"/>
                    </a:cubicBezTo>
                    <a:close/>
                  </a:path>
                </a:pathLst>
              </a:custGeom>
              <a:solidFill>
                <a:srgbClr val="99AC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10258065" cy="250625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87367" y="-15694"/>
              <a:ext cx="8198715" cy="1943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74"/>
                </a:lnSpc>
              </a:pPr>
              <a:r>
                <a:rPr lang="en-US" sz="4267" i="1">
                  <a:solidFill>
                    <a:srgbClr val="000000"/>
                  </a:solidFill>
                  <a:latin typeface="Dreaming Outloud Sans Alt Italics"/>
                  <a:ea typeface="Dreaming Outloud Sans Alt Italics"/>
                  <a:cs typeface="Dreaming Outloud Sans Alt Italics"/>
                  <a:sym typeface="Dreaming Outloud Sans Alt Italics"/>
                </a:rPr>
                <a:t>Algoritmo 2:</a:t>
              </a:r>
            </a:p>
            <a:p>
              <a:pPr algn="ctr">
                <a:lnSpc>
                  <a:spcPts val="5974"/>
                </a:lnSpc>
              </a:pPr>
              <a:r>
                <a:rPr lang="en-US" sz="4267" i="1">
                  <a:solidFill>
                    <a:srgbClr val="000000"/>
                  </a:solidFill>
                  <a:latin typeface="Dreaming Outloud Sans Alt Italics"/>
                  <a:ea typeface="Dreaming Outloud Sans Alt Italics"/>
                  <a:cs typeface="Dreaming Outloud Sans Alt Italics"/>
                  <a:sym typeface="Dreaming Outloud Sans Alt Italics"/>
                </a:rPr>
                <a:t>Calcolo del valore massimo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02576" y="4856443"/>
            <a:ext cx="6421563" cy="1491401"/>
            <a:chOff x="0" y="0"/>
            <a:chExt cx="8562084" cy="1988535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8562084" cy="1988535"/>
              <a:chOff x="0" y="0"/>
              <a:chExt cx="10258065" cy="23824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0258065" cy="2382425"/>
              </a:xfrm>
              <a:custGeom>
                <a:avLst/>
                <a:gdLst/>
                <a:ahLst/>
                <a:cxnLst/>
                <a:rect l="l" t="t" r="r" b="b"/>
                <a:pathLst>
                  <a:path w="10258065" h="2382425">
                    <a:moveTo>
                      <a:pt x="13613" y="0"/>
                    </a:moveTo>
                    <a:lnTo>
                      <a:pt x="10244452" y="0"/>
                    </a:lnTo>
                    <a:cubicBezTo>
                      <a:pt x="10248063" y="0"/>
                      <a:pt x="10251525" y="1434"/>
                      <a:pt x="10254078" y="3987"/>
                    </a:cubicBezTo>
                    <a:cubicBezTo>
                      <a:pt x="10256631" y="6540"/>
                      <a:pt x="10258065" y="10003"/>
                      <a:pt x="10258065" y="13613"/>
                    </a:cubicBezTo>
                    <a:lnTo>
                      <a:pt x="10258065" y="2368812"/>
                    </a:lnTo>
                    <a:cubicBezTo>
                      <a:pt x="10258065" y="2376330"/>
                      <a:pt x="10251970" y="2382425"/>
                      <a:pt x="10244452" y="2382425"/>
                    </a:cubicBezTo>
                    <a:lnTo>
                      <a:pt x="13613" y="2382425"/>
                    </a:lnTo>
                    <a:cubicBezTo>
                      <a:pt x="6095" y="2382425"/>
                      <a:pt x="0" y="2376330"/>
                      <a:pt x="0" y="2368812"/>
                    </a:cubicBezTo>
                    <a:lnTo>
                      <a:pt x="0" y="13613"/>
                    </a:lnTo>
                    <a:cubicBezTo>
                      <a:pt x="0" y="10003"/>
                      <a:pt x="1434" y="6540"/>
                      <a:pt x="3987" y="3987"/>
                    </a:cubicBezTo>
                    <a:cubicBezTo>
                      <a:pt x="6540" y="1434"/>
                      <a:pt x="10003" y="0"/>
                      <a:pt x="13613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123825"/>
                <a:ext cx="10258065" cy="250625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87367" y="-15694"/>
              <a:ext cx="8198715" cy="1943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74"/>
                </a:lnSpc>
              </a:pPr>
              <a:r>
                <a:rPr lang="en-US" sz="4267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Algoritmo 1:</a:t>
              </a:r>
            </a:p>
            <a:p>
              <a:pPr algn="ctr">
                <a:lnSpc>
                  <a:spcPts val="5974"/>
                </a:lnSpc>
              </a:pPr>
              <a:r>
                <a:rPr lang="en-US" sz="4267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Metodo GPU-Based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4870875" y="2974260"/>
            <a:ext cx="1675328" cy="1394710"/>
          </a:xfrm>
          <a:custGeom>
            <a:avLst/>
            <a:gdLst/>
            <a:ahLst/>
            <a:cxnLst/>
            <a:rect l="l" t="t" r="r" b="b"/>
            <a:pathLst>
              <a:path w="1675328" h="1394710">
                <a:moveTo>
                  <a:pt x="0" y="0"/>
                </a:moveTo>
                <a:lnTo>
                  <a:pt x="1675328" y="0"/>
                </a:lnTo>
                <a:lnTo>
                  <a:pt x="1675328" y="1394710"/>
                </a:lnTo>
                <a:lnTo>
                  <a:pt x="0" y="13947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2" name="TextBox 22"/>
          <p:cNvSpPr txBox="1"/>
          <p:nvPr/>
        </p:nvSpPr>
        <p:spPr>
          <a:xfrm>
            <a:off x="2629729" y="645850"/>
            <a:ext cx="13028542" cy="80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9"/>
              </a:lnSpc>
              <a:spcBef>
                <a:spcPct val="0"/>
              </a:spcBef>
            </a:pPr>
            <a:r>
              <a:rPr lang="en-US" sz="480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Algoritmi utilizzati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35577" y="1982573"/>
            <a:ext cx="6793586" cy="1117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4"/>
              </a:lnSpc>
              <a:spcBef>
                <a:spcPct val="0"/>
              </a:spcBef>
            </a:pPr>
            <a:r>
              <a:rPr lang="en-US" sz="3267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L’algoritmo proposto è suddiviso in due parti principali:</a:t>
            </a:r>
          </a:p>
        </p:txBody>
      </p:sp>
      <p:sp>
        <p:nvSpPr>
          <p:cNvPr id="24" name="Freeform 24"/>
          <p:cNvSpPr/>
          <p:nvPr/>
        </p:nvSpPr>
        <p:spPr>
          <a:xfrm flipH="1">
            <a:off x="11391499" y="2974260"/>
            <a:ext cx="1675328" cy="1394710"/>
          </a:xfrm>
          <a:custGeom>
            <a:avLst/>
            <a:gdLst/>
            <a:ahLst/>
            <a:cxnLst/>
            <a:rect l="l" t="t" r="r" b="b"/>
            <a:pathLst>
              <a:path w="1675328" h="1394710">
                <a:moveTo>
                  <a:pt x="1675328" y="0"/>
                </a:moveTo>
                <a:lnTo>
                  <a:pt x="0" y="0"/>
                </a:lnTo>
                <a:lnTo>
                  <a:pt x="0" y="1394710"/>
                </a:lnTo>
                <a:lnTo>
                  <a:pt x="1675328" y="1394710"/>
                </a:lnTo>
                <a:lnTo>
                  <a:pt x="167532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2629729" y="473572"/>
            <a:ext cx="13028542" cy="1110255"/>
            <a:chOff x="0" y="0"/>
            <a:chExt cx="17371390" cy="148034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7371390" cy="1480340"/>
              <a:chOff x="0" y="0"/>
              <a:chExt cx="4204943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04943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4204943" h="358333">
                    <a:moveTo>
                      <a:pt x="33209" y="0"/>
                    </a:moveTo>
                    <a:lnTo>
                      <a:pt x="4171734" y="0"/>
                    </a:lnTo>
                    <a:cubicBezTo>
                      <a:pt x="4190075" y="0"/>
                      <a:pt x="4204943" y="14868"/>
                      <a:pt x="4204943" y="33209"/>
                    </a:cubicBezTo>
                    <a:lnTo>
                      <a:pt x="4204943" y="325124"/>
                    </a:lnTo>
                    <a:cubicBezTo>
                      <a:pt x="4204943" y="333932"/>
                      <a:pt x="4201444" y="342379"/>
                      <a:pt x="4195216" y="348606"/>
                    </a:cubicBezTo>
                    <a:cubicBezTo>
                      <a:pt x="4188988" y="354834"/>
                      <a:pt x="4180541" y="358333"/>
                      <a:pt x="4171734" y="358333"/>
                    </a:cubicBezTo>
                    <a:lnTo>
                      <a:pt x="33209" y="358333"/>
                    </a:lnTo>
                    <a:cubicBezTo>
                      <a:pt x="24401" y="358333"/>
                      <a:pt x="15955" y="354834"/>
                      <a:pt x="9727" y="348606"/>
                    </a:cubicBezTo>
                    <a:cubicBezTo>
                      <a:pt x="3499" y="342379"/>
                      <a:pt x="0" y="333932"/>
                      <a:pt x="0" y="325124"/>
                    </a:cubicBezTo>
                    <a:lnTo>
                      <a:pt x="0" y="33209"/>
                    </a:lnTo>
                    <a:cubicBezTo>
                      <a:pt x="0" y="24401"/>
                      <a:pt x="3499" y="15955"/>
                      <a:pt x="9727" y="9727"/>
                    </a:cubicBezTo>
                    <a:cubicBezTo>
                      <a:pt x="15955" y="3499"/>
                      <a:pt x="24401" y="0"/>
                      <a:pt x="33209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4204943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80144" y="213749"/>
              <a:ext cx="16634161" cy="96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endParaRPr/>
            </a:p>
          </p:txBody>
        </p:sp>
      </p:grp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634032" y="4289079"/>
          <a:ext cx="7315200" cy="5191125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2629729" y="645850"/>
            <a:ext cx="13028542" cy="80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9"/>
              </a:lnSpc>
              <a:spcBef>
                <a:spcPct val="0"/>
              </a:spcBef>
            </a:pPr>
            <a:r>
              <a:rPr lang="en-US" sz="480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Inizializzazione delle matrici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01244" y="1964555"/>
            <a:ext cx="4685511" cy="1117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4"/>
              </a:lnSpc>
            </a:pPr>
            <a:r>
              <a:rPr lang="en-US" sz="3267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Query Sequence: </a:t>
            </a:r>
            <a:r>
              <a:rPr lang="en-US" sz="3267">
                <a:solidFill>
                  <a:srgbClr val="13AB25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ACT</a:t>
            </a:r>
          </a:p>
          <a:p>
            <a:pPr algn="ctr">
              <a:lnSpc>
                <a:spcPts val="4574"/>
              </a:lnSpc>
              <a:spcBef>
                <a:spcPct val="0"/>
              </a:spcBef>
            </a:pPr>
            <a:r>
              <a:rPr lang="en-US" sz="3267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Subject Sequence: </a:t>
            </a:r>
            <a:r>
              <a:rPr lang="en-US" sz="3267">
                <a:solidFill>
                  <a:srgbClr val="13AB25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ACCA</a:t>
            </a:r>
          </a:p>
        </p:txBody>
      </p:sp>
      <p:graphicFrame>
        <p:nvGraphicFramePr>
          <p:cNvPr id="14" name="Table 14"/>
          <p:cNvGraphicFramePr>
            <a:graphicFrameLocks noGrp="1"/>
          </p:cNvGraphicFramePr>
          <p:nvPr/>
        </p:nvGraphicFramePr>
        <p:xfrm>
          <a:off x="9944100" y="4289079"/>
          <a:ext cx="7315200" cy="5191125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5" name="Group 15"/>
          <p:cNvGrpSpPr/>
          <p:nvPr/>
        </p:nvGrpSpPr>
        <p:grpSpPr>
          <a:xfrm>
            <a:off x="2367851" y="3519853"/>
            <a:ext cx="5152316" cy="569565"/>
            <a:chOff x="0" y="0"/>
            <a:chExt cx="6869755" cy="759420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6869755" cy="759420"/>
              <a:chOff x="0" y="0"/>
              <a:chExt cx="6530874" cy="72195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530874" cy="721958"/>
              </a:xfrm>
              <a:custGeom>
                <a:avLst/>
                <a:gdLst/>
                <a:ahLst/>
                <a:cxnLst/>
                <a:rect l="l" t="t" r="r" b="b"/>
                <a:pathLst>
                  <a:path w="6530874" h="721958">
                    <a:moveTo>
                      <a:pt x="21382" y="0"/>
                    </a:moveTo>
                    <a:lnTo>
                      <a:pt x="6509493" y="0"/>
                    </a:lnTo>
                    <a:cubicBezTo>
                      <a:pt x="6521301" y="0"/>
                      <a:pt x="6530874" y="9573"/>
                      <a:pt x="6530874" y="21382"/>
                    </a:cubicBezTo>
                    <a:lnTo>
                      <a:pt x="6530874" y="700576"/>
                    </a:lnTo>
                    <a:cubicBezTo>
                      <a:pt x="6530874" y="712385"/>
                      <a:pt x="6521301" y="721958"/>
                      <a:pt x="6509493" y="721958"/>
                    </a:cubicBezTo>
                    <a:lnTo>
                      <a:pt x="21382" y="721958"/>
                    </a:lnTo>
                    <a:cubicBezTo>
                      <a:pt x="9573" y="721958"/>
                      <a:pt x="0" y="712385"/>
                      <a:pt x="0" y="700576"/>
                    </a:cubicBezTo>
                    <a:lnTo>
                      <a:pt x="0" y="21382"/>
                    </a:lnTo>
                    <a:cubicBezTo>
                      <a:pt x="0" y="9573"/>
                      <a:pt x="9573" y="0"/>
                      <a:pt x="21382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6530874" cy="8457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150333" y="28628"/>
              <a:ext cx="6578208" cy="65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6"/>
                </a:lnSpc>
              </a:pPr>
              <a:r>
                <a:rPr lang="en-US" sz="2997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Foundation Metric (FM)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652686" y="3519853"/>
            <a:ext cx="5152316" cy="569565"/>
            <a:chOff x="0" y="0"/>
            <a:chExt cx="6869755" cy="75942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6869755" cy="759420"/>
              <a:chOff x="0" y="0"/>
              <a:chExt cx="6530874" cy="72195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530874" cy="721958"/>
              </a:xfrm>
              <a:custGeom>
                <a:avLst/>
                <a:gdLst/>
                <a:ahLst/>
                <a:cxnLst/>
                <a:rect l="l" t="t" r="r" b="b"/>
                <a:pathLst>
                  <a:path w="6530874" h="721958">
                    <a:moveTo>
                      <a:pt x="21382" y="0"/>
                    </a:moveTo>
                    <a:lnTo>
                      <a:pt x="6509493" y="0"/>
                    </a:lnTo>
                    <a:cubicBezTo>
                      <a:pt x="6521301" y="0"/>
                      <a:pt x="6530874" y="9573"/>
                      <a:pt x="6530874" y="21382"/>
                    </a:cubicBezTo>
                    <a:lnTo>
                      <a:pt x="6530874" y="700576"/>
                    </a:lnTo>
                    <a:cubicBezTo>
                      <a:pt x="6530874" y="712385"/>
                      <a:pt x="6521301" y="721958"/>
                      <a:pt x="6509493" y="721958"/>
                    </a:cubicBezTo>
                    <a:lnTo>
                      <a:pt x="21382" y="721958"/>
                    </a:lnTo>
                    <a:cubicBezTo>
                      <a:pt x="9573" y="721958"/>
                      <a:pt x="0" y="712385"/>
                      <a:pt x="0" y="700576"/>
                    </a:cubicBezTo>
                    <a:lnTo>
                      <a:pt x="0" y="21382"/>
                    </a:lnTo>
                    <a:cubicBezTo>
                      <a:pt x="0" y="9573"/>
                      <a:pt x="9573" y="0"/>
                      <a:pt x="21382" y="0"/>
                    </a:cubicBezTo>
                    <a:close/>
                  </a:path>
                </a:pathLst>
              </a:custGeom>
              <a:solidFill>
                <a:srgbClr val="99AC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23825"/>
                <a:ext cx="6530874" cy="8457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50333" y="28628"/>
              <a:ext cx="6578208" cy="65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6"/>
                </a:lnSpc>
              </a:pPr>
              <a:r>
                <a:rPr lang="en-US" sz="2997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Traceback Matrix (TM)</a:t>
              </a:r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2629729" y="473572"/>
            <a:ext cx="13028542" cy="1110255"/>
            <a:chOff x="0" y="0"/>
            <a:chExt cx="17371390" cy="148034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7371390" cy="1480340"/>
              <a:chOff x="0" y="0"/>
              <a:chExt cx="4204943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04943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4204943" h="358333">
                    <a:moveTo>
                      <a:pt x="33209" y="0"/>
                    </a:moveTo>
                    <a:lnTo>
                      <a:pt x="4171734" y="0"/>
                    </a:lnTo>
                    <a:cubicBezTo>
                      <a:pt x="4190075" y="0"/>
                      <a:pt x="4204943" y="14868"/>
                      <a:pt x="4204943" y="33209"/>
                    </a:cubicBezTo>
                    <a:lnTo>
                      <a:pt x="4204943" y="325124"/>
                    </a:lnTo>
                    <a:cubicBezTo>
                      <a:pt x="4204943" y="333932"/>
                      <a:pt x="4201444" y="342379"/>
                      <a:pt x="4195216" y="348606"/>
                    </a:cubicBezTo>
                    <a:cubicBezTo>
                      <a:pt x="4188988" y="354834"/>
                      <a:pt x="4180541" y="358333"/>
                      <a:pt x="4171734" y="358333"/>
                    </a:cubicBezTo>
                    <a:lnTo>
                      <a:pt x="33209" y="358333"/>
                    </a:lnTo>
                    <a:cubicBezTo>
                      <a:pt x="24401" y="358333"/>
                      <a:pt x="15955" y="354834"/>
                      <a:pt x="9727" y="348606"/>
                    </a:cubicBezTo>
                    <a:cubicBezTo>
                      <a:pt x="3499" y="342379"/>
                      <a:pt x="0" y="333932"/>
                      <a:pt x="0" y="325124"/>
                    </a:cubicBezTo>
                    <a:lnTo>
                      <a:pt x="0" y="33209"/>
                    </a:lnTo>
                    <a:cubicBezTo>
                      <a:pt x="0" y="24401"/>
                      <a:pt x="3499" y="15955"/>
                      <a:pt x="9727" y="9727"/>
                    </a:cubicBezTo>
                    <a:cubicBezTo>
                      <a:pt x="15955" y="3499"/>
                      <a:pt x="24401" y="0"/>
                      <a:pt x="33209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4204943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80144" y="213749"/>
              <a:ext cx="16634161" cy="96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endParaRPr/>
            </a:p>
          </p:txBody>
        </p:sp>
      </p:grp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634032" y="4289079"/>
          <a:ext cx="7315200" cy="5191125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9944100" y="4289079"/>
          <a:ext cx="7315200" cy="5191125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Freeform 13"/>
          <p:cNvSpPr/>
          <p:nvPr/>
        </p:nvSpPr>
        <p:spPr>
          <a:xfrm>
            <a:off x="5794203" y="2046854"/>
            <a:ext cx="6699595" cy="1353754"/>
          </a:xfrm>
          <a:custGeom>
            <a:avLst/>
            <a:gdLst/>
            <a:ahLst/>
            <a:cxnLst/>
            <a:rect l="l" t="t" r="r" b="b"/>
            <a:pathLst>
              <a:path w="6699595" h="1353754">
                <a:moveTo>
                  <a:pt x="0" y="0"/>
                </a:moveTo>
                <a:lnTo>
                  <a:pt x="6699594" y="0"/>
                </a:lnTo>
                <a:lnTo>
                  <a:pt x="6699594" y="1353755"/>
                </a:lnTo>
                <a:lnTo>
                  <a:pt x="0" y="13537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5569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TextBox 14"/>
          <p:cNvSpPr txBox="1"/>
          <p:nvPr/>
        </p:nvSpPr>
        <p:spPr>
          <a:xfrm>
            <a:off x="2629729" y="645850"/>
            <a:ext cx="13028542" cy="80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9"/>
              </a:lnSpc>
              <a:spcBef>
                <a:spcPct val="0"/>
              </a:spcBef>
            </a:pPr>
            <a:r>
              <a:rPr lang="en-US" sz="480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Popolamento matrici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367851" y="3519853"/>
            <a:ext cx="5152316" cy="569565"/>
            <a:chOff x="0" y="0"/>
            <a:chExt cx="6869755" cy="759420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6869755" cy="759420"/>
              <a:chOff x="0" y="0"/>
              <a:chExt cx="6530874" cy="72195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530874" cy="721958"/>
              </a:xfrm>
              <a:custGeom>
                <a:avLst/>
                <a:gdLst/>
                <a:ahLst/>
                <a:cxnLst/>
                <a:rect l="l" t="t" r="r" b="b"/>
                <a:pathLst>
                  <a:path w="6530874" h="721958">
                    <a:moveTo>
                      <a:pt x="21382" y="0"/>
                    </a:moveTo>
                    <a:lnTo>
                      <a:pt x="6509493" y="0"/>
                    </a:lnTo>
                    <a:cubicBezTo>
                      <a:pt x="6521301" y="0"/>
                      <a:pt x="6530874" y="9573"/>
                      <a:pt x="6530874" y="21382"/>
                    </a:cubicBezTo>
                    <a:lnTo>
                      <a:pt x="6530874" y="700576"/>
                    </a:lnTo>
                    <a:cubicBezTo>
                      <a:pt x="6530874" y="712385"/>
                      <a:pt x="6521301" y="721958"/>
                      <a:pt x="6509493" y="721958"/>
                    </a:cubicBezTo>
                    <a:lnTo>
                      <a:pt x="21382" y="721958"/>
                    </a:lnTo>
                    <a:cubicBezTo>
                      <a:pt x="9573" y="721958"/>
                      <a:pt x="0" y="712385"/>
                      <a:pt x="0" y="700576"/>
                    </a:cubicBezTo>
                    <a:lnTo>
                      <a:pt x="0" y="21382"/>
                    </a:lnTo>
                    <a:cubicBezTo>
                      <a:pt x="0" y="9573"/>
                      <a:pt x="9573" y="0"/>
                      <a:pt x="21382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6530874" cy="8457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150333" y="28628"/>
              <a:ext cx="6578208" cy="65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6"/>
                </a:lnSpc>
              </a:pPr>
              <a:r>
                <a:rPr lang="en-US" sz="2997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Foundation Metric (FM)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652686" y="3519853"/>
            <a:ext cx="5152316" cy="569565"/>
            <a:chOff x="0" y="0"/>
            <a:chExt cx="6869755" cy="75942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6869755" cy="759420"/>
              <a:chOff x="0" y="0"/>
              <a:chExt cx="6530874" cy="72195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530874" cy="721958"/>
              </a:xfrm>
              <a:custGeom>
                <a:avLst/>
                <a:gdLst/>
                <a:ahLst/>
                <a:cxnLst/>
                <a:rect l="l" t="t" r="r" b="b"/>
                <a:pathLst>
                  <a:path w="6530874" h="721958">
                    <a:moveTo>
                      <a:pt x="21382" y="0"/>
                    </a:moveTo>
                    <a:lnTo>
                      <a:pt x="6509493" y="0"/>
                    </a:lnTo>
                    <a:cubicBezTo>
                      <a:pt x="6521301" y="0"/>
                      <a:pt x="6530874" y="9573"/>
                      <a:pt x="6530874" y="21382"/>
                    </a:cubicBezTo>
                    <a:lnTo>
                      <a:pt x="6530874" y="700576"/>
                    </a:lnTo>
                    <a:cubicBezTo>
                      <a:pt x="6530874" y="712385"/>
                      <a:pt x="6521301" y="721958"/>
                      <a:pt x="6509493" y="721958"/>
                    </a:cubicBezTo>
                    <a:lnTo>
                      <a:pt x="21382" y="721958"/>
                    </a:lnTo>
                    <a:cubicBezTo>
                      <a:pt x="9573" y="721958"/>
                      <a:pt x="0" y="712385"/>
                      <a:pt x="0" y="700576"/>
                    </a:cubicBezTo>
                    <a:lnTo>
                      <a:pt x="0" y="21382"/>
                    </a:lnTo>
                    <a:cubicBezTo>
                      <a:pt x="0" y="9573"/>
                      <a:pt x="9573" y="0"/>
                      <a:pt x="21382" y="0"/>
                    </a:cubicBezTo>
                    <a:close/>
                  </a:path>
                </a:pathLst>
              </a:custGeom>
              <a:solidFill>
                <a:srgbClr val="99AC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23825"/>
                <a:ext cx="6530874" cy="8457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50333" y="28628"/>
              <a:ext cx="6578208" cy="65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6"/>
                </a:lnSpc>
              </a:pPr>
              <a:r>
                <a:rPr lang="en-US" sz="2997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Traceback Matrix (TM)</a:t>
              </a: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2629729" y="473572"/>
            <a:ext cx="13028542" cy="1110255"/>
            <a:chOff x="0" y="0"/>
            <a:chExt cx="17371390" cy="148034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7371390" cy="1480340"/>
              <a:chOff x="0" y="0"/>
              <a:chExt cx="4204943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04943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4204943" h="358333">
                    <a:moveTo>
                      <a:pt x="33209" y="0"/>
                    </a:moveTo>
                    <a:lnTo>
                      <a:pt x="4171734" y="0"/>
                    </a:lnTo>
                    <a:cubicBezTo>
                      <a:pt x="4190075" y="0"/>
                      <a:pt x="4204943" y="14868"/>
                      <a:pt x="4204943" y="33209"/>
                    </a:cubicBezTo>
                    <a:lnTo>
                      <a:pt x="4204943" y="325124"/>
                    </a:lnTo>
                    <a:cubicBezTo>
                      <a:pt x="4204943" y="333932"/>
                      <a:pt x="4201444" y="342379"/>
                      <a:pt x="4195216" y="348606"/>
                    </a:cubicBezTo>
                    <a:cubicBezTo>
                      <a:pt x="4188988" y="354834"/>
                      <a:pt x="4180541" y="358333"/>
                      <a:pt x="4171734" y="358333"/>
                    </a:cubicBezTo>
                    <a:lnTo>
                      <a:pt x="33209" y="358333"/>
                    </a:lnTo>
                    <a:cubicBezTo>
                      <a:pt x="24401" y="358333"/>
                      <a:pt x="15955" y="354834"/>
                      <a:pt x="9727" y="348606"/>
                    </a:cubicBezTo>
                    <a:cubicBezTo>
                      <a:pt x="3499" y="342379"/>
                      <a:pt x="0" y="333932"/>
                      <a:pt x="0" y="325124"/>
                    </a:cubicBezTo>
                    <a:lnTo>
                      <a:pt x="0" y="33209"/>
                    </a:lnTo>
                    <a:cubicBezTo>
                      <a:pt x="0" y="24401"/>
                      <a:pt x="3499" y="15955"/>
                      <a:pt x="9727" y="9727"/>
                    </a:cubicBezTo>
                    <a:cubicBezTo>
                      <a:pt x="15955" y="3499"/>
                      <a:pt x="24401" y="0"/>
                      <a:pt x="33209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4204943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80144" y="213749"/>
              <a:ext cx="16634161" cy="96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endParaRPr/>
            </a:p>
          </p:txBody>
        </p:sp>
      </p:grp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634032" y="4289079"/>
          <a:ext cx="7315200" cy="5191125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9944100" y="4289079"/>
          <a:ext cx="7315200" cy="5191125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2629729" y="645850"/>
            <a:ext cx="13028542" cy="80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9"/>
              </a:lnSpc>
              <a:spcBef>
                <a:spcPct val="0"/>
              </a:spcBef>
            </a:pPr>
            <a:r>
              <a:rPr lang="en-US" sz="480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Allineamento Utilizzando la Traceback Matrix</a:t>
            </a:r>
          </a:p>
        </p:txBody>
      </p:sp>
      <p:sp>
        <p:nvSpPr>
          <p:cNvPr id="14" name="Freeform 14"/>
          <p:cNvSpPr/>
          <p:nvPr/>
        </p:nvSpPr>
        <p:spPr>
          <a:xfrm rot="513272">
            <a:off x="6730276" y="8486033"/>
            <a:ext cx="1650251" cy="967460"/>
          </a:xfrm>
          <a:custGeom>
            <a:avLst/>
            <a:gdLst/>
            <a:ahLst/>
            <a:cxnLst/>
            <a:rect l="l" t="t" r="r" b="b"/>
            <a:pathLst>
              <a:path w="1650251" h="967460">
                <a:moveTo>
                  <a:pt x="0" y="0"/>
                </a:moveTo>
                <a:lnTo>
                  <a:pt x="1650251" y="0"/>
                </a:lnTo>
                <a:lnTo>
                  <a:pt x="1650251" y="967460"/>
                </a:lnTo>
                <a:lnTo>
                  <a:pt x="0" y="9674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5" name="Group 15"/>
          <p:cNvGrpSpPr/>
          <p:nvPr/>
        </p:nvGrpSpPr>
        <p:grpSpPr>
          <a:xfrm>
            <a:off x="11498291" y="5635918"/>
            <a:ext cx="5311453" cy="3510429"/>
            <a:chOff x="0" y="0"/>
            <a:chExt cx="7081937" cy="4680572"/>
          </a:xfrm>
        </p:grpSpPr>
        <p:sp>
          <p:nvSpPr>
            <p:cNvPr id="16" name="AutoShape 16"/>
            <p:cNvSpPr/>
            <p:nvPr/>
          </p:nvSpPr>
          <p:spPr>
            <a:xfrm flipH="1" flipV="1">
              <a:off x="5119570" y="4441609"/>
              <a:ext cx="1955950" cy="77969"/>
            </a:xfrm>
            <a:prstGeom prst="line">
              <a:avLst/>
            </a:prstGeom>
            <a:ln w="322244" cap="rnd">
              <a:solidFill>
                <a:srgbClr val="13AB2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AutoShape 17"/>
            <p:cNvSpPr/>
            <p:nvPr/>
          </p:nvSpPr>
          <p:spPr>
            <a:xfrm flipH="1" flipV="1">
              <a:off x="103122" y="123798"/>
              <a:ext cx="5277134" cy="4395779"/>
            </a:xfrm>
            <a:prstGeom prst="line">
              <a:avLst/>
            </a:prstGeom>
            <a:ln w="322244" cap="rnd">
              <a:solidFill>
                <a:srgbClr val="13AB25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126835" y="2185992"/>
            <a:ext cx="6034329" cy="545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4"/>
              </a:lnSpc>
              <a:spcBef>
                <a:spcPct val="0"/>
              </a:spcBef>
            </a:pPr>
            <a:r>
              <a:rPr lang="en-US" sz="3267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Si parte dalla cella finale (3,4)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367851" y="3519853"/>
            <a:ext cx="5152316" cy="569565"/>
            <a:chOff x="0" y="0"/>
            <a:chExt cx="6869755" cy="759420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6869755" cy="759420"/>
              <a:chOff x="0" y="0"/>
              <a:chExt cx="6530874" cy="72195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530874" cy="721958"/>
              </a:xfrm>
              <a:custGeom>
                <a:avLst/>
                <a:gdLst/>
                <a:ahLst/>
                <a:cxnLst/>
                <a:rect l="l" t="t" r="r" b="b"/>
                <a:pathLst>
                  <a:path w="6530874" h="721958">
                    <a:moveTo>
                      <a:pt x="21382" y="0"/>
                    </a:moveTo>
                    <a:lnTo>
                      <a:pt x="6509493" y="0"/>
                    </a:lnTo>
                    <a:cubicBezTo>
                      <a:pt x="6521301" y="0"/>
                      <a:pt x="6530874" y="9573"/>
                      <a:pt x="6530874" y="21382"/>
                    </a:cubicBezTo>
                    <a:lnTo>
                      <a:pt x="6530874" y="700576"/>
                    </a:lnTo>
                    <a:cubicBezTo>
                      <a:pt x="6530874" y="712385"/>
                      <a:pt x="6521301" y="721958"/>
                      <a:pt x="6509493" y="721958"/>
                    </a:cubicBezTo>
                    <a:lnTo>
                      <a:pt x="21382" y="721958"/>
                    </a:lnTo>
                    <a:cubicBezTo>
                      <a:pt x="9573" y="721958"/>
                      <a:pt x="0" y="712385"/>
                      <a:pt x="0" y="700576"/>
                    </a:cubicBezTo>
                    <a:lnTo>
                      <a:pt x="0" y="21382"/>
                    </a:lnTo>
                    <a:cubicBezTo>
                      <a:pt x="0" y="9573"/>
                      <a:pt x="9573" y="0"/>
                      <a:pt x="21382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123825"/>
                <a:ext cx="6530874" cy="8457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50333" y="28628"/>
              <a:ext cx="6578208" cy="65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6"/>
                </a:lnSpc>
              </a:pPr>
              <a:r>
                <a:rPr lang="en-US" sz="2997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Foundation Metric (FM)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652686" y="3519853"/>
            <a:ext cx="5152316" cy="569565"/>
            <a:chOff x="0" y="0"/>
            <a:chExt cx="6869755" cy="759420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6869755" cy="759420"/>
              <a:chOff x="0" y="0"/>
              <a:chExt cx="6530874" cy="72195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530874" cy="721958"/>
              </a:xfrm>
              <a:custGeom>
                <a:avLst/>
                <a:gdLst/>
                <a:ahLst/>
                <a:cxnLst/>
                <a:rect l="l" t="t" r="r" b="b"/>
                <a:pathLst>
                  <a:path w="6530874" h="721958">
                    <a:moveTo>
                      <a:pt x="21382" y="0"/>
                    </a:moveTo>
                    <a:lnTo>
                      <a:pt x="6509493" y="0"/>
                    </a:lnTo>
                    <a:cubicBezTo>
                      <a:pt x="6521301" y="0"/>
                      <a:pt x="6530874" y="9573"/>
                      <a:pt x="6530874" y="21382"/>
                    </a:cubicBezTo>
                    <a:lnTo>
                      <a:pt x="6530874" y="700576"/>
                    </a:lnTo>
                    <a:cubicBezTo>
                      <a:pt x="6530874" y="712385"/>
                      <a:pt x="6521301" y="721958"/>
                      <a:pt x="6509493" y="721958"/>
                    </a:cubicBezTo>
                    <a:lnTo>
                      <a:pt x="21382" y="721958"/>
                    </a:lnTo>
                    <a:cubicBezTo>
                      <a:pt x="9573" y="721958"/>
                      <a:pt x="0" y="712385"/>
                      <a:pt x="0" y="700576"/>
                    </a:cubicBezTo>
                    <a:lnTo>
                      <a:pt x="0" y="21382"/>
                    </a:lnTo>
                    <a:cubicBezTo>
                      <a:pt x="0" y="9573"/>
                      <a:pt x="9573" y="0"/>
                      <a:pt x="21382" y="0"/>
                    </a:cubicBezTo>
                    <a:close/>
                  </a:path>
                </a:pathLst>
              </a:custGeom>
              <a:solidFill>
                <a:srgbClr val="99AC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123825"/>
                <a:ext cx="6530874" cy="8457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50333" y="28628"/>
              <a:ext cx="6578208" cy="65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6"/>
                </a:lnSpc>
              </a:pPr>
              <a:r>
                <a:rPr lang="en-US" sz="2997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Traceback Matrix (TM)</a:t>
              </a:r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189861" y="-1931328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1028700" y="1811585"/>
            <a:ext cx="7594676" cy="3331915"/>
            <a:chOff x="0" y="0"/>
            <a:chExt cx="10126234" cy="444255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126234" cy="1005086"/>
              <a:chOff x="0" y="0"/>
              <a:chExt cx="7313091" cy="72586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313091" cy="725866"/>
              </a:xfrm>
              <a:custGeom>
                <a:avLst/>
                <a:gdLst/>
                <a:ahLst/>
                <a:cxnLst/>
                <a:rect l="l" t="t" r="r" b="b"/>
                <a:pathLst>
                  <a:path w="7313091" h="725866">
                    <a:moveTo>
                      <a:pt x="19095" y="0"/>
                    </a:moveTo>
                    <a:lnTo>
                      <a:pt x="7293996" y="0"/>
                    </a:lnTo>
                    <a:cubicBezTo>
                      <a:pt x="7299060" y="0"/>
                      <a:pt x="7303917" y="2012"/>
                      <a:pt x="7307498" y="5593"/>
                    </a:cubicBezTo>
                    <a:cubicBezTo>
                      <a:pt x="7311079" y="9174"/>
                      <a:pt x="7313091" y="14031"/>
                      <a:pt x="7313091" y="19095"/>
                    </a:cubicBezTo>
                    <a:lnTo>
                      <a:pt x="7313091" y="706771"/>
                    </a:lnTo>
                    <a:cubicBezTo>
                      <a:pt x="7313091" y="711835"/>
                      <a:pt x="7311079" y="716692"/>
                      <a:pt x="7307498" y="720273"/>
                    </a:cubicBezTo>
                    <a:cubicBezTo>
                      <a:pt x="7303917" y="723854"/>
                      <a:pt x="7299060" y="725866"/>
                      <a:pt x="7293996" y="725866"/>
                    </a:cubicBezTo>
                    <a:lnTo>
                      <a:pt x="19095" y="725866"/>
                    </a:lnTo>
                    <a:cubicBezTo>
                      <a:pt x="8549" y="725866"/>
                      <a:pt x="0" y="717317"/>
                      <a:pt x="0" y="706771"/>
                    </a:cubicBezTo>
                    <a:lnTo>
                      <a:pt x="0" y="19095"/>
                    </a:lnTo>
                    <a:cubicBezTo>
                      <a:pt x="0" y="14031"/>
                      <a:pt x="2012" y="9174"/>
                      <a:pt x="5593" y="5593"/>
                    </a:cubicBezTo>
                    <a:cubicBezTo>
                      <a:pt x="9174" y="2012"/>
                      <a:pt x="14031" y="0"/>
                      <a:pt x="19095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23825"/>
                <a:ext cx="7313091" cy="849691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21596" y="33701"/>
              <a:ext cx="9696484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Ottimizzazione Del Calcolo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82886"/>
              <a:ext cx="10126234" cy="3259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Minimizzazione dei calcoli ripetuti tramite la FM</a:t>
              </a:r>
            </a:p>
            <a:p>
              <a:pPr marL="755651" lvl="1" indent="-377825" algn="l">
                <a:lnSpc>
                  <a:spcPts val="49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Recupero del percorso ottimale tramite la TM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697675" y="236760"/>
            <a:ext cx="6892650" cy="1110255"/>
            <a:chOff x="0" y="0"/>
            <a:chExt cx="9190200" cy="148034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9190200" cy="1480340"/>
              <a:chOff x="0" y="0"/>
              <a:chExt cx="2224593" cy="35833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224593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224593" h="358333">
                    <a:moveTo>
                      <a:pt x="62772" y="0"/>
                    </a:moveTo>
                    <a:lnTo>
                      <a:pt x="2161821" y="0"/>
                    </a:lnTo>
                    <a:cubicBezTo>
                      <a:pt x="2196489" y="0"/>
                      <a:pt x="2224593" y="28104"/>
                      <a:pt x="2224593" y="62772"/>
                    </a:cubicBezTo>
                    <a:lnTo>
                      <a:pt x="2224593" y="295561"/>
                    </a:lnTo>
                    <a:cubicBezTo>
                      <a:pt x="2224593" y="330229"/>
                      <a:pt x="2196489" y="358333"/>
                      <a:pt x="2161821" y="358333"/>
                    </a:cubicBezTo>
                    <a:lnTo>
                      <a:pt x="62772" y="358333"/>
                    </a:lnTo>
                    <a:cubicBezTo>
                      <a:pt x="28104" y="358333"/>
                      <a:pt x="0" y="330229"/>
                      <a:pt x="0" y="295561"/>
                    </a:cubicBezTo>
                    <a:lnTo>
                      <a:pt x="0" y="62772"/>
                    </a:lnTo>
                    <a:cubicBezTo>
                      <a:pt x="0" y="28104"/>
                      <a:pt x="28104" y="0"/>
                      <a:pt x="62772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33350"/>
                <a:ext cx="2224593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01112" y="213749"/>
              <a:ext cx="8800174" cy="96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629729" y="344486"/>
            <a:ext cx="13028542" cy="80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9"/>
              </a:lnSpc>
              <a:spcBef>
                <a:spcPct val="0"/>
              </a:spcBef>
            </a:pPr>
            <a:r>
              <a:rPr lang="en-US" sz="480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Vantaggi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189861" y="-1931328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1028700" y="1811585"/>
            <a:ext cx="7594676" cy="3331915"/>
            <a:chOff x="0" y="0"/>
            <a:chExt cx="10126234" cy="444255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126234" cy="1005086"/>
              <a:chOff x="0" y="0"/>
              <a:chExt cx="7313091" cy="72586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313091" cy="725866"/>
              </a:xfrm>
              <a:custGeom>
                <a:avLst/>
                <a:gdLst/>
                <a:ahLst/>
                <a:cxnLst/>
                <a:rect l="l" t="t" r="r" b="b"/>
                <a:pathLst>
                  <a:path w="7313091" h="725866">
                    <a:moveTo>
                      <a:pt x="19095" y="0"/>
                    </a:moveTo>
                    <a:lnTo>
                      <a:pt x="7293996" y="0"/>
                    </a:lnTo>
                    <a:cubicBezTo>
                      <a:pt x="7299060" y="0"/>
                      <a:pt x="7303917" y="2012"/>
                      <a:pt x="7307498" y="5593"/>
                    </a:cubicBezTo>
                    <a:cubicBezTo>
                      <a:pt x="7311079" y="9174"/>
                      <a:pt x="7313091" y="14031"/>
                      <a:pt x="7313091" y="19095"/>
                    </a:cubicBezTo>
                    <a:lnTo>
                      <a:pt x="7313091" y="706771"/>
                    </a:lnTo>
                    <a:cubicBezTo>
                      <a:pt x="7313091" y="711835"/>
                      <a:pt x="7311079" y="716692"/>
                      <a:pt x="7307498" y="720273"/>
                    </a:cubicBezTo>
                    <a:cubicBezTo>
                      <a:pt x="7303917" y="723854"/>
                      <a:pt x="7299060" y="725866"/>
                      <a:pt x="7293996" y="725866"/>
                    </a:cubicBezTo>
                    <a:lnTo>
                      <a:pt x="19095" y="725866"/>
                    </a:lnTo>
                    <a:cubicBezTo>
                      <a:pt x="8549" y="725866"/>
                      <a:pt x="0" y="717317"/>
                      <a:pt x="0" y="706771"/>
                    </a:cubicBezTo>
                    <a:lnTo>
                      <a:pt x="0" y="19095"/>
                    </a:lnTo>
                    <a:cubicBezTo>
                      <a:pt x="0" y="14031"/>
                      <a:pt x="2012" y="9174"/>
                      <a:pt x="5593" y="5593"/>
                    </a:cubicBezTo>
                    <a:cubicBezTo>
                      <a:pt x="9174" y="2012"/>
                      <a:pt x="14031" y="0"/>
                      <a:pt x="19095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23825"/>
                <a:ext cx="7313091" cy="849691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21596" y="33701"/>
              <a:ext cx="9696484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Ottimizzazione Del Calcolo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82886"/>
              <a:ext cx="10126234" cy="3259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Minimizzazione dei calcoli ripetuti tramite la FM</a:t>
              </a:r>
            </a:p>
            <a:p>
              <a:pPr marL="755651" lvl="1" indent="-377825" algn="l">
                <a:lnSpc>
                  <a:spcPts val="49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Recupero del percorso ottimale tramite la TM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64624" y="1811585"/>
            <a:ext cx="7594676" cy="3951040"/>
            <a:chOff x="0" y="0"/>
            <a:chExt cx="10126234" cy="526805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0126234" cy="1005086"/>
              <a:chOff x="0" y="0"/>
              <a:chExt cx="7313091" cy="72586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7313091" cy="725866"/>
              </a:xfrm>
              <a:custGeom>
                <a:avLst/>
                <a:gdLst/>
                <a:ahLst/>
                <a:cxnLst/>
                <a:rect l="l" t="t" r="r" b="b"/>
                <a:pathLst>
                  <a:path w="7313091" h="725866">
                    <a:moveTo>
                      <a:pt x="19095" y="0"/>
                    </a:moveTo>
                    <a:lnTo>
                      <a:pt x="7293996" y="0"/>
                    </a:lnTo>
                    <a:cubicBezTo>
                      <a:pt x="7299060" y="0"/>
                      <a:pt x="7303917" y="2012"/>
                      <a:pt x="7307498" y="5593"/>
                    </a:cubicBezTo>
                    <a:cubicBezTo>
                      <a:pt x="7311079" y="9174"/>
                      <a:pt x="7313091" y="14031"/>
                      <a:pt x="7313091" y="19095"/>
                    </a:cubicBezTo>
                    <a:lnTo>
                      <a:pt x="7313091" y="706771"/>
                    </a:lnTo>
                    <a:cubicBezTo>
                      <a:pt x="7313091" y="711835"/>
                      <a:pt x="7311079" y="716692"/>
                      <a:pt x="7307498" y="720273"/>
                    </a:cubicBezTo>
                    <a:cubicBezTo>
                      <a:pt x="7303917" y="723854"/>
                      <a:pt x="7299060" y="725866"/>
                      <a:pt x="7293996" y="725866"/>
                    </a:cubicBezTo>
                    <a:lnTo>
                      <a:pt x="19095" y="725866"/>
                    </a:lnTo>
                    <a:cubicBezTo>
                      <a:pt x="8549" y="725866"/>
                      <a:pt x="0" y="717317"/>
                      <a:pt x="0" y="706771"/>
                    </a:cubicBezTo>
                    <a:lnTo>
                      <a:pt x="0" y="19095"/>
                    </a:lnTo>
                    <a:cubicBezTo>
                      <a:pt x="0" y="14031"/>
                      <a:pt x="2012" y="9174"/>
                      <a:pt x="5593" y="5593"/>
                    </a:cubicBezTo>
                    <a:cubicBezTo>
                      <a:pt x="9174" y="2012"/>
                      <a:pt x="14031" y="0"/>
                      <a:pt x="19095" y="0"/>
                    </a:cubicBezTo>
                    <a:close/>
                  </a:path>
                </a:pathLst>
              </a:custGeom>
              <a:solidFill>
                <a:srgbClr val="69A3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7313091" cy="849691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21596" y="33701"/>
              <a:ext cx="9696484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Efficienza Computazionale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82886"/>
              <a:ext cx="10126234" cy="4085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Riduzione dei tempi di elaborazione tramite l’implementazione su GPU</a:t>
              </a:r>
            </a:p>
            <a:p>
              <a:pPr marL="755651" lvl="1" indent="-377825" algn="l">
                <a:lnSpc>
                  <a:spcPts val="49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La parallelizzazione su GPU abbassa la complessità computazionale da O(n × m) a O(n) o O(m)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697675" y="236760"/>
            <a:ext cx="6892650" cy="1110255"/>
            <a:chOff x="0" y="0"/>
            <a:chExt cx="9190200" cy="148034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9190200" cy="1480340"/>
              <a:chOff x="0" y="0"/>
              <a:chExt cx="2224593" cy="35833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224593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224593" h="358333">
                    <a:moveTo>
                      <a:pt x="62772" y="0"/>
                    </a:moveTo>
                    <a:lnTo>
                      <a:pt x="2161821" y="0"/>
                    </a:lnTo>
                    <a:cubicBezTo>
                      <a:pt x="2196489" y="0"/>
                      <a:pt x="2224593" y="28104"/>
                      <a:pt x="2224593" y="62772"/>
                    </a:cubicBezTo>
                    <a:lnTo>
                      <a:pt x="2224593" y="295561"/>
                    </a:lnTo>
                    <a:cubicBezTo>
                      <a:pt x="2224593" y="330229"/>
                      <a:pt x="2196489" y="358333"/>
                      <a:pt x="2161821" y="358333"/>
                    </a:cubicBezTo>
                    <a:lnTo>
                      <a:pt x="62772" y="358333"/>
                    </a:lnTo>
                    <a:cubicBezTo>
                      <a:pt x="28104" y="358333"/>
                      <a:pt x="0" y="330229"/>
                      <a:pt x="0" y="295561"/>
                    </a:cubicBezTo>
                    <a:lnTo>
                      <a:pt x="0" y="62772"/>
                    </a:lnTo>
                    <a:cubicBezTo>
                      <a:pt x="0" y="28104"/>
                      <a:pt x="28104" y="0"/>
                      <a:pt x="62772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133350"/>
                <a:ext cx="2224593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201112" y="213749"/>
              <a:ext cx="8800174" cy="96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629729" y="344486"/>
            <a:ext cx="13028542" cy="80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9"/>
              </a:lnSpc>
              <a:spcBef>
                <a:spcPct val="0"/>
              </a:spcBef>
            </a:pPr>
            <a:r>
              <a:rPr lang="en-US" sz="480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Vantaggi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189861" y="-1931328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1028700" y="1811585"/>
            <a:ext cx="7594676" cy="3331915"/>
            <a:chOff x="0" y="0"/>
            <a:chExt cx="10126234" cy="444255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126234" cy="1005086"/>
              <a:chOff x="0" y="0"/>
              <a:chExt cx="7313091" cy="72586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313091" cy="725866"/>
              </a:xfrm>
              <a:custGeom>
                <a:avLst/>
                <a:gdLst/>
                <a:ahLst/>
                <a:cxnLst/>
                <a:rect l="l" t="t" r="r" b="b"/>
                <a:pathLst>
                  <a:path w="7313091" h="725866">
                    <a:moveTo>
                      <a:pt x="19095" y="0"/>
                    </a:moveTo>
                    <a:lnTo>
                      <a:pt x="7293996" y="0"/>
                    </a:lnTo>
                    <a:cubicBezTo>
                      <a:pt x="7299060" y="0"/>
                      <a:pt x="7303917" y="2012"/>
                      <a:pt x="7307498" y="5593"/>
                    </a:cubicBezTo>
                    <a:cubicBezTo>
                      <a:pt x="7311079" y="9174"/>
                      <a:pt x="7313091" y="14031"/>
                      <a:pt x="7313091" y="19095"/>
                    </a:cubicBezTo>
                    <a:lnTo>
                      <a:pt x="7313091" y="706771"/>
                    </a:lnTo>
                    <a:cubicBezTo>
                      <a:pt x="7313091" y="711835"/>
                      <a:pt x="7311079" y="716692"/>
                      <a:pt x="7307498" y="720273"/>
                    </a:cubicBezTo>
                    <a:cubicBezTo>
                      <a:pt x="7303917" y="723854"/>
                      <a:pt x="7299060" y="725866"/>
                      <a:pt x="7293996" y="725866"/>
                    </a:cubicBezTo>
                    <a:lnTo>
                      <a:pt x="19095" y="725866"/>
                    </a:lnTo>
                    <a:cubicBezTo>
                      <a:pt x="8549" y="725866"/>
                      <a:pt x="0" y="717317"/>
                      <a:pt x="0" y="706771"/>
                    </a:cubicBezTo>
                    <a:lnTo>
                      <a:pt x="0" y="19095"/>
                    </a:lnTo>
                    <a:cubicBezTo>
                      <a:pt x="0" y="14031"/>
                      <a:pt x="2012" y="9174"/>
                      <a:pt x="5593" y="5593"/>
                    </a:cubicBezTo>
                    <a:cubicBezTo>
                      <a:pt x="9174" y="2012"/>
                      <a:pt x="14031" y="0"/>
                      <a:pt x="19095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23825"/>
                <a:ext cx="7313091" cy="849691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21596" y="33701"/>
              <a:ext cx="9696484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Ottimizzazione Del Calcolo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82886"/>
              <a:ext cx="10126234" cy="3259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Minimizzazione dei calcoli ripetuti tramite la FM</a:t>
              </a:r>
            </a:p>
            <a:p>
              <a:pPr marL="755651" lvl="1" indent="-377825" algn="l">
                <a:lnSpc>
                  <a:spcPts val="49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Recupero del percorso ottimale tramite la TM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64624" y="1811585"/>
            <a:ext cx="7594676" cy="3951040"/>
            <a:chOff x="0" y="0"/>
            <a:chExt cx="10126234" cy="526805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0126234" cy="1005086"/>
              <a:chOff x="0" y="0"/>
              <a:chExt cx="7313091" cy="72586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7313091" cy="725866"/>
              </a:xfrm>
              <a:custGeom>
                <a:avLst/>
                <a:gdLst/>
                <a:ahLst/>
                <a:cxnLst/>
                <a:rect l="l" t="t" r="r" b="b"/>
                <a:pathLst>
                  <a:path w="7313091" h="725866">
                    <a:moveTo>
                      <a:pt x="19095" y="0"/>
                    </a:moveTo>
                    <a:lnTo>
                      <a:pt x="7293996" y="0"/>
                    </a:lnTo>
                    <a:cubicBezTo>
                      <a:pt x="7299060" y="0"/>
                      <a:pt x="7303917" y="2012"/>
                      <a:pt x="7307498" y="5593"/>
                    </a:cubicBezTo>
                    <a:cubicBezTo>
                      <a:pt x="7311079" y="9174"/>
                      <a:pt x="7313091" y="14031"/>
                      <a:pt x="7313091" y="19095"/>
                    </a:cubicBezTo>
                    <a:lnTo>
                      <a:pt x="7313091" y="706771"/>
                    </a:lnTo>
                    <a:cubicBezTo>
                      <a:pt x="7313091" y="711835"/>
                      <a:pt x="7311079" y="716692"/>
                      <a:pt x="7307498" y="720273"/>
                    </a:cubicBezTo>
                    <a:cubicBezTo>
                      <a:pt x="7303917" y="723854"/>
                      <a:pt x="7299060" y="725866"/>
                      <a:pt x="7293996" y="725866"/>
                    </a:cubicBezTo>
                    <a:lnTo>
                      <a:pt x="19095" y="725866"/>
                    </a:lnTo>
                    <a:cubicBezTo>
                      <a:pt x="8549" y="725866"/>
                      <a:pt x="0" y="717317"/>
                      <a:pt x="0" y="706771"/>
                    </a:cubicBezTo>
                    <a:lnTo>
                      <a:pt x="0" y="19095"/>
                    </a:lnTo>
                    <a:cubicBezTo>
                      <a:pt x="0" y="14031"/>
                      <a:pt x="2012" y="9174"/>
                      <a:pt x="5593" y="5593"/>
                    </a:cubicBezTo>
                    <a:cubicBezTo>
                      <a:pt x="9174" y="2012"/>
                      <a:pt x="14031" y="0"/>
                      <a:pt x="19095" y="0"/>
                    </a:cubicBezTo>
                    <a:close/>
                  </a:path>
                </a:pathLst>
              </a:custGeom>
              <a:solidFill>
                <a:srgbClr val="69A3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7313091" cy="849691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21596" y="33701"/>
              <a:ext cx="9696484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Efficienza Computazionale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82886"/>
              <a:ext cx="10126234" cy="4085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Riduzione dei tempi di elaborazione tramite l’implementazione su GPU</a:t>
              </a:r>
            </a:p>
            <a:p>
              <a:pPr marL="755651" lvl="1" indent="-377825" algn="l">
                <a:lnSpc>
                  <a:spcPts val="49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La parallelizzazione su GPU abbassa la complessità computazionale da O(n × m) a O(n) o O(m)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607059" y="6110916"/>
            <a:ext cx="9541944" cy="2602300"/>
            <a:chOff x="0" y="0"/>
            <a:chExt cx="12722592" cy="3469733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2722592" cy="1005086"/>
              <a:chOff x="0" y="0"/>
              <a:chExt cx="9188160" cy="72586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9188161" cy="725866"/>
              </a:xfrm>
              <a:custGeom>
                <a:avLst/>
                <a:gdLst/>
                <a:ahLst/>
                <a:cxnLst/>
                <a:rect l="l" t="t" r="r" b="b"/>
                <a:pathLst>
                  <a:path w="9188161" h="725866">
                    <a:moveTo>
                      <a:pt x="41379" y="0"/>
                    </a:moveTo>
                    <a:lnTo>
                      <a:pt x="9146782" y="0"/>
                    </a:lnTo>
                    <a:cubicBezTo>
                      <a:pt x="9157756" y="0"/>
                      <a:pt x="9168281" y="4360"/>
                      <a:pt x="9176041" y="12120"/>
                    </a:cubicBezTo>
                    <a:cubicBezTo>
                      <a:pt x="9183801" y="19880"/>
                      <a:pt x="9188161" y="30405"/>
                      <a:pt x="9188161" y="41379"/>
                    </a:cubicBezTo>
                    <a:lnTo>
                      <a:pt x="9188161" y="684487"/>
                    </a:lnTo>
                    <a:cubicBezTo>
                      <a:pt x="9188161" y="695461"/>
                      <a:pt x="9183801" y="705986"/>
                      <a:pt x="9176041" y="713746"/>
                    </a:cubicBezTo>
                    <a:cubicBezTo>
                      <a:pt x="9168281" y="721506"/>
                      <a:pt x="9157756" y="725866"/>
                      <a:pt x="9146782" y="725866"/>
                    </a:cubicBezTo>
                    <a:lnTo>
                      <a:pt x="41379" y="725866"/>
                    </a:lnTo>
                    <a:cubicBezTo>
                      <a:pt x="30405" y="725866"/>
                      <a:pt x="19880" y="721506"/>
                      <a:pt x="12120" y="713746"/>
                    </a:cubicBezTo>
                    <a:cubicBezTo>
                      <a:pt x="4360" y="705986"/>
                      <a:pt x="0" y="695461"/>
                      <a:pt x="0" y="684487"/>
                    </a:cubicBezTo>
                    <a:lnTo>
                      <a:pt x="0" y="41379"/>
                    </a:lnTo>
                    <a:cubicBezTo>
                      <a:pt x="0" y="30405"/>
                      <a:pt x="4360" y="19880"/>
                      <a:pt x="12120" y="12120"/>
                    </a:cubicBezTo>
                    <a:cubicBezTo>
                      <a:pt x="19880" y="4360"/>
                      <a:pt x="30405" y="0"/>
                      <a:pt x="41379" y="0"/>
                    </a:cubicBezTo>
                    <a:close/>
                  </a:path>
                </a:pathLst>
              </a:custGeom>
              <a:solidFill>
                <a:srgbClr val="E66060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123825"/>
                <a:ext cx="9188160" cy="849691"/>
              </a:xfrm>
              <a:prstGeom prst="rect">
                <a:avLst/>
              </a:prstGeom>
            </p:spPr>
            <p:txBody>
              <a:bodyPr lIns="19174" tIns="19174" rIns="19174" bIns="1917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278412" y="33701"/>
              <a:ext cx="12182654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Migliore gestione della memoria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35261"/>
              <a:ext cx="12722592" cy="2334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82" lvl="1" indent="-345441" algn="l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Needleman-Wunsch / Smith-Waterman: O(n × m)</a:t>
              </a:r>
            </a:p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Algoritmo proposto :</a:t>
              </a:r>
            </a:p>
            <a:p>
              <a:pPr marL="1511301" lvl="2" indent="-503767" algn="l">
                <a:lnSpc>
                  <a:spcPts val="4900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350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TM: O(n) o O(m)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697675" y="236760"/>
            <a:ext cx="6892650" cy="1110255"/>
            <a:chOff x="0" y="0"/>
            <a:chExt cx="9190200" cy="1480340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9190200" cy="1480340"/>
              <a:chOff x="0" y="0"/>
              <a:chExt cx="2224593" cy="35833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224593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2224593" h="358333">
                    <a:moveTo>
                      <a:pt x="62772" y="0"/>
                    </a:moveTo>
                    <a:lnTo>
                      <a:pt x="2161821" y="0"/>
                    </a:lnTo>
                    <a:cubicBezTo>
                      <a:pt x="2196489" y="0"/>
                      <a:pt x="2224593" y="28104"/>
                      <a:pt x="2224593" y="62772"/>
                    </a:cubicBezTo>
                    <a:lnTo>
                      <a:pt x="2224593" y="295561"/>
                    </a:lnTo>
                    <a:cubicBezTo>
                      <a:pt x="2224593" y="330229"/>
                      <a:pt x="2196489" y="358333"/>
                      <a:pt x="2161821" y="358333"/>
                    </a:cubicBezTo>
                    <a:lnTo>
                      <a:pt x="62772" y="358333"/>
                    </a:lnTo>
                    <a:cubicBezTo>
                      <a:pt x="28104" y="358333"/>
                      <a:pt x="0" y="330229"/>
                      <a:pt x="0" y="295561"/>
                    </a:cubicBezTo>
                    <a:lnTo>
                      <a:pt x="0" y="62772"/>
                    </a:lnTo>
                    <a:cubicBezTo>
                      <a:pt x="0" y="28104"/>
                      <a:pt x="28104" y="0"/>
                      <a:pt x="62772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133350"/>
                <a:ext cx="2224593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201112" y="213749"/>
              <a:ext cx="8800174" cy="96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629729" y="344486"/>
            <a:ext cx="13028542" cy="80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9"/>
              </a:lnSpc>
              <a:spcBef>
                <a:spcPct val="0"/>
              </a:spcBef>
            </a:pPr>
            <a:r>
              <a:rPr lang="en-US" sz="480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Vantaggi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2629729" y="473572"/>
            <a:ext cx="13028542" cy="1110255"/>
            <a:chOff x="0" y="0"/>
            <a:chExt cx="17371390" cy="148034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7371390" cy="1480340"/>
              <a:chOff x="0" y="0"/>
              <a:chExt cx="4204943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04943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4204943" h="358333">
                    <a:moveTo>
                      <a:pt x="33209" y="0"/>
                    </a:moveTo>
                    <a:lnTo>
                      <a:pt x="4171734" y="0"/>
                    </a:lnTo>
                    <a:cubicBezTo>
                      <a:pt x="4190075" y="0"/>
                      <a:pt x="4204943" y="14868"/>
                      <a:pt x="4204943" y="33209"/>
                    </a:cubicBezTo>
                    <a:lnTo>
                      <a:pt x="4204943" y="325124"/>
                    </a:lnTo>
                    <a:cubicBezTo>
                      <a:pt x="4204943" y="333932"/>
                      <a:pt x="4201444" y="342379"/>
                      <a:pt x="4195216" y="348606"/>
                    </a:cubicBezTo>
                    <a:cubicBezTo>
                      <a:pt x="4188988" y="354834"/>
                      <a:pt x="4180541" y="358333"/>
                      <a:pt x="4171734" y="358333"/>
                    </a:cubicBezTo>
                    <a:lnTo>
                      <a:pt x="33209" y="358333"/>
                    </a:lnTo>
                    <a:cubicBezTo>
                      <a:pt x="24401" y="358333"/>
                      <a:pt x="15955" y="354834"/>
                      <a:pt x="9727" y="348606"/>
                    </a:cubicBezTo>
                    <a:cubicBezTo>
                      <a:pt x="3499" y="342379"/>
                      <a:pt x="0" y="333932"/>
                      <a:pt x="0" y="325124"/>
                    </a:cubicBezTo>
                    <a:lnTo>
                      <a:pt x="0" y="33209"/>
                    </a:lnTo>
                    <a:cubicBezTo>
                      <a:pt x="0" y="24401"/>
                      <a:pt x="3499" y="15955"/>
                      <a:pt x="9727" y="9727"/>
                    </a:cubicBezTo>
                    <a:cubicBezTo>
                      <a:pt x="15955" y="3499"/>
                      <a:pt x="24401" y="0"/>
                      <a:pt x="33209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4204943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80144" y="213749"/>
              <a:ext cx="16634161" cy="96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endParaRPr/>
            </a:p>
          </p:txBody>
        </p:sp>
      </p:grp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457402" y="3888345"/>
          <a:ext cx="8509968" cy="6210299"/>
        </p:xfrm>
        <a:graphic>
          <a:graphicData uri="http://schemas.openxmlformats.org/drawingml/2006/table">
            <a:tbl>
              <a:tblPr/>
              <a:tblGrid>
                <a:gridCol w="1418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8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83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83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82969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Sequence Lenght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8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[2]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8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[11]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8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[9]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8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[12]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8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Peoposed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8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46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190.63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274.05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190.21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50.56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48.929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46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32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330.88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690.41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363.62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100.64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97.28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46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64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914.38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2375.9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192.13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183.97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546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128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2755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8694.2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3434.8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375.14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356.48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546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256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9990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33541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12675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791.88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710.73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2629729" y="645850"/>
            <a:ext cx="13028542" cy="80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9"/>
              </a:lnSpc>
              <a:spcBef>
                <a:spcPct val="0"/>
              </a:spcBef>
            </a:pPr>
            <a:r>
              <a:rPr lang="en-US" sz="480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Risultati tempi di esecuzione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68405" y="1784883"/>
            <a:ext cx="11397929" cy="1002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  <a:spcBef>
                <a:spcPct val="0"/>
              </a:spcBef>
            </a:pPr>
            <a:r>
              <a:rPr lang="en-US" sz="2908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L’algoritmo proposto è stato testato su sequenze di diversa lunghezza e confrontato con altri approcci.</a:t>
            </a:r>
          </a:p>
        </p:txBody>
      </p:sp>
      <p:graphicFrame>
        <p:nvGraphicFramePr>
          <p:cNvPr id="14" name="Table 14"/>
          <p:cNvGraphicFramePr>
            <a:graphicFrameLocks noGrp="1"/>
          </p:cNvGraphicFramePr>
          <p:nvPr/>
        </p:nvGraphicFramePr>
        <p:xfrm>
          <a:off x="9320630" y="3888345"/>
          <a:ext cx="8509970" cy="6216015"/>
        </p:xfrm>
        <a:graphic>
          <a:graphicData uri="http://schemas.openxmlformats.org/drawingml/2006/table">
            <a:tbl>
              <a:tblPr/>
              <a:tblGrid>
                <a:gridCol w="1701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1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1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1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19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9922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Sequence Lenght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8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Host to Device [12]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8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Host to Device proposed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8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Device to host [12]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8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Device to Host proposed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8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121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5.69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4.288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3.392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1.632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46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32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7.712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6.088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3.776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1.856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659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64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13.024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8.064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3.728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3.192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4069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128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84.545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43.585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70.145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34.44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945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256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335.52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158.21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297.25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149.28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" name="Group 15"/>
          <p:cNvGrpSpPr/>
          <p:nvPr/>
        </p:nvGrpSpPr>
        <p:grpSpPr>
          <a:xfrm>
            <a:off x="1681361" y="2955364"/>
            <a:ext cx="6062051" cy="766829"/>
            <a:chOff x="0" y="0"/>
            <a:chExt cx="8082734" cy="1022439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8082734" cy="1022439"/>
              <a:chOff x="0" y="0"/>
              <a:chExt cx="7813695" cy="98840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813695" cy="988406"/>
              </a:xfrm>
              <a:custGeom>
                <a:avLst/>
                <a:gdLst/>
                <a:ahLst/>
                <a:cxnLst/>
                <a:rect l="l" t="t" r="r" b="b"/>
                <a:pathLst>
                  <a:path w="7813695" h="988406">
                    <a:moveTo>
                      <a:pt x="17871" y="0"/>
                    </a:moveTo>
                    <a:lnTo>
                      <a:pt x="7795823" y="0"/>
                    </a:lnTo>
                    <a:cubicBezTo>
                      <a:pt x="7805694" y="0"/>
                      <a:pt x="7813695" y="8001"/>
                      <a:pt x="7813695" y="17871"/>
                    </a:cubicBezTo>
                    <a:lnTo>
                      <a:pt x="7813695" y="970534"/>
                    </a:lnTo>
                    <a:cubicBezTo>
                      <a:pt x="7813695" y="975274"/>
                      <a:pt x="7811812" y="979820"/>
                      <a:pt x="7808461" y="983171"/>
                    </a:cubicBezTo>
                    <a:cubicBezTo>
                      <a:pt x="7805109" y="986523"/>
                      <a:pt x="7800563" y="988406"/>
                      <a:pt x="7795823" y="988406"/>
                    </a:cubicBezTo>
                    <a:lnTo>
                      <a:pt x="17871" y="988406"/>
                    </a:lnTo>
                    <a:cubicBezTo>
                      <a:pt x="13132" y="988406"/>
                      <a:pt x="8586" y="986523"/>
                      <a:pt x="5234" y="983171"/>
                    </a:cubicBezTo>
                    <a:cubicBezTo>
                      <a:pt x="1883" y="979820"/>
                      <a:pt x="0" y="975274"/>
                      <a:pt x="0" y="970534"/>
                    </a:cubicBezTo>
                    <a:lnTo>
                      <a:pt x="0" y="17871"/>
                    </a:lnTo>
                    <a:cubicBezTo>
                      <a:pt x="0" y="13132"/>
                      <a:pt x="1883" y="8586"/>
                      <a:pt x="5234" y="5234"/>
                    </a:cubicBezTo>
                    <a:cubicBezTo>
                      <a:pt x="8586" y="1883"/>
                      <a:pt x="13132" y="0"/>
                      <a:pt x="17871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7813695" cy="1112231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176877" y="36887"/>
              <a:ext cx="7739709" cy="9105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3"/>
                </a:lnSpc>
              </a:pPr>
              <a:r>
                <a:rPr lang="en-US" sz="1988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Time Comparison (in µs) over Different Alignment Algorithms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766521" y="2929329"/>
            <a:ext cx="6062051" cy="818899"/>
            <a:chOff x="0" y="0"/>
            <a:chExt cx="8082734" cy="1091865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8082734" cy="1091865"/>
              <a:chOff x="0" y="0"/>
              <a:chExt cx="7813695" cy="105552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7813695" cy="1055522"/>
              </a:xfrm>
              <a:custGeom>
                <a:avLst/>
                <a:gdLst/>
                <a:ahLst/>
                <a:cxnLst/>
                <a:rect l="l" t="t" r="r" b="b"/>
                <a:pathLst>
                  <a:path w="7813695" h="1055522">
                    <a:moveTo>
                      <a:pt x="17871" y="0"/>
                    </a:moveTo>
                    <a:lnTo>
                      <a:pt x="7795823" y="0"/>
                    </a:lnTo>
                    <a:cubicBezTo>
                      <a:pt x="7805694" y="0"/>
                      <a:pt x="7813695" y="8001"/>
                      <a:pt x="7813695" y="17871"/>
                    </a:cubicBezTo>
                    <a:lnTo>
                      <a:pt x="7813695" y="1037650"/>
                    </a:lnTo>
                    <a:cubicBezTo>
                      <a:pt x="7813695" y="1042390"/>
                      <a:pt x="7811812" y="1046936"/>
                      <a:pt x="7808461" y="1050287"/>
                    </a:cubicBezTo>
                    <a:cubicBezTo>
                      <a:pt x="7805109" y="1053639"/>
                      <a:pt x="7800563" y="1055522"/>
                      <a:pt x="7795823" y="1055522"/>
                    </a:cubicBezTo>
                    <a:lnTo>
                      <a:pt x="17871" y="1055522"/>
                    </a:lnTo>
                    <a:cubicBezTo>
                      <a:pt x="13132" y="1055522"/>
                      <a:pt x="8586" y="1053639"/>
                      <a:pt x="5234" y="1050287"/>
                    </a:cubicBezTo>
                    <a:cubicBezTo>
                      <a:pt x="1883" y="1046936"/>
                      <a:pt x="0" y="1042390"/>
                      <a:pt x="0" y="1037650"/>
                    </a:cubicBezTo>
                    <a:lnTo>
                      <a:pt x="0" y="17871"/>
                    </a:lnTo>
                    <a:cubicBezTo>
                      <a:pt x="0" y="13132"/>
                      <a:pt x="1883" y="8586"/>
                      <a:pt x="5234" y="5234"/>
                    </a:cubicBezTo>
                    <a:cubicBezTo>
                      <a:pt x="8586" y="1883"/>
                      <a:pt x="13132" y="0"/>
                      <a:pt x="17871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33350"/>
                <a:ext cx="7813695" cy="1188872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47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76877" y="36887"/>
              <a:ext cx="7739709" cy="979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Data Transfer Time (in µs) Between Device and Host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6498027">
            <a:off x="-1592178" y="8228057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641280">
            <a:off x="15400648" y="7200900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rot="-6438182">
            <a:off x="16118059" y="7791521"/>
            <a:ext cx="1990881" cy="3674445"/>
          </a:xfrm>
          <a:custGeom>
            <a:avLst/>
            <a:gdLst/>
            <a:ahLst/>
            <a:cxnLst/>
            <a:rect l="l" t="t" r="r" b="b"/>
            <a:pathLst>
              <a:path w="1990881" h="3674445">
                <a:moveTo>
                  <a:pt x="0" y="0"/>
                </a:moveTo>
                <a:lnTo>
                  <a:pt x="1990881" y="0"/>
                </a:lnTo>
                <a:lnTo>
                  <a:pt x="1990881" y="3674446"/>
                </a:lnTo>
                <a:lnTo>
                  <a:pt x="0" y="3674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9" name="Group 9"/>
          <p:cNvGrpSpPr/>
          <p:nvPr/>
        </p:nvGrpSpPr>
        <p:grpSpPr>
          <a:xfrm>
            <a:off x="841016" y="2818614"/>
            <a:ext cx="5631148" cy="2636753"/>
            <a:chOff x="0" y="0"/>
            <a:chExt cx="7508197" cy="351567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7508197" cy="3515670"/>
              <a:chOff x="0" y="0"/>
              <a:chExt cx="6212308" cy="290887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212308" cy="2908877"/>
              </a:xfrm>
              <a:custGeom>
                <a:avLst/>
                <a:gdLst/>
                <a:ahLst/>
                <a:cxnLst/>
                <a:rect l="l" t="t" r="r" b="b"/>
                <a:pathLst>
                  <a:path w="6212308" h="2908877">
                    <a:moveTo>
                      <a:pt x="22478" y="0"/>
                    </a:moveTo>
                    <a:lnTo>
                      <a:pt x="6189830" y="0"/>
                    </a:lnTo>
                    <a:cubicBezTo>
                      <a:pt x="6202244" y="0"/>
                      <a:pt x="6212308" y="10064"/>
                      <a:pt x="6212308" y="22478"/>
                    </a:cubicBezTo>
                    <a:lnTo>
                      <a:pt x="6212308" y="2886399"/>
                    </a:lnTo>
                    <a:cubicBezTo>
                      <a:pt x="6212308" y="2892361"/>
                      <a:pt x="6209940" y="2898078"/>
                      <a:pt x="6205724" y="2902294"/>
                    </a:cubicBezTo>
                    <a:cubicBezTo>
                      <a:pt x="6201508" y="2906509"/>
                      <a:pt x="6195791" y="2908877"/>
                      <a:pt x="6189830" y="2908877"/>
                    </a:cubicBezTo>
                    <a:lnTo>
                      <a:pt x="22478" y="2908877"/>
                    </a:lnTo>
                    <a:cubicBezTo>
                      <a:pt x="16517" y="2908877"/>
                      <a:pt x="10799" y="2906509"/>
                      <a:pt x="6584" y="2902294"/>
                    </a:cubicBezTo>
                    <a:cubicBezTo>
                      <a:pt x="2368" y="2898078"/>
                      <a:pt x="0" y="2892361"/>
                      <a:pt x="0" y="2886399"/>
                    </a:cubicBezTo>
                    <a:lnTo>
                      <a:pt x="0" y="22478"/>
                    </a:lnTo>
                    <a:cubicBezTo>
                      <a:pt x="0" y="16517"/>
                      <a:pt x="2368" y="10799"/>
                      <a:pt x="6584" y="6584"/>
                    </a:cubicBezTo>
                    <a:cubicBezTo>
                      <a:pt x="10799" y="2368"/>
                      <a:pt x="16517" y="0"/>
                      <a:pt x="22478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123825"/>
                <a:ext cx="6212308" cy="3032702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64304" y="-7637"/>
              <a:ext cx="7189555" cy="3435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910"/>
                </a:lnSpc>
              </a:pPr>
              <a:r>
                <a:rPr lang="en-US" sz="4935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Strutturazione efficiente del problema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125386" y="5455367"/>
            <a:ext cx="5275345" cy="2676549"/>
            <a:chOff x="0" y="0"/>
            <a:chExt cx="7033794" cy="3568731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7033794" cy="3568731"/>
              <a:chOff x="0" y="0"/>
              <a:chExt cx="5079753" cy="25773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079753" cy="2577311"/>
              </a:xfrm>
              <a:custGeom>
                <a:avLst/>
                <a:gdLst/>
                <a:ahLst/>
                <a:cxnLst/>
                <a:rect l="l" t="t" r="r" b="b"/>
                <a:pathLst>
                  <a:path w="5079753" h="2577311">
                    <a:moveTo>
                      <a:pt x="27490" y="0"/>
                    </a:moveTo>
                    <a:lnTo>
                      <a:pt x="5052263" y="0"/>
                    </a:lnTo>
                    <a:cubicBezTo>
                      <a:pt x="5059554" y="0"/>
                      <a:pt x="5066546" y="2896"/>
                      <a:pt x="5071702" y="8052"/>
                    </a:cubicBezTo>
                    <a:cubicBezTo>
                      <a:pt x="5076857" y="13207"/>
                      <a:pt x="5079753" y="20199"/>
                      <a:pt x="5079753" y="27490"/>
                    </a:cubicBezTo>
                    <a:lnTo>
                      <a:pt x="5079753" y="2549821"/>
                    </a:lnTo>
                    <a:cubicBezTo>
                      <a:pt x="5079753" y="2557112"/>
                      <a:pt x="5076857" y="2564104"/>
                      <a:pt x="5071702" y="2569259"/>
                    </a:cubicBezTo>
                    <a:cubicBezTo>
                      <a:pt x="5066546" y="2574415"/>
                      <a:pt x="5059554" y="2577311"/>
                      <a:pt x="5052263" y="2577311"/>
                    </a:cubicBezTo>
                    <a:lnTo>
                      <a:pt x="27490" y="2577311"/>
                    </a:lnTo>
                    <a:cubicBezTo>
                      <a:pt x="20199" y="2577311"/>
                      <a:pt x="13207" y="2574415"/>
                      <a:pt x="8052" y="2569259"/>
                    </a:cubicBezTo>
                    <a:cubicBezTo>
                      <a:pt x="2896" y="2564104"/>
                      <a:pt x="0" y="2557112"/>
                      <a:pt x="0" y="2549821"/>
                    </a:cubicBezTo>
                    <a:lnTo>
                      <a:pt x="0" y="27490"/>
                    </a:lnTo>
                    <a:cubicBezTo>
                      <a:pt x="0" y="20199"/>
                      <a:pt x="2896" y="13207"/>
                      <a:pt x="8052" y="8052"/>
                    </a:cubicBezTo>
                    <a:cubicBezTo>
                      <a:pt x="13207" y="2896"/>
                      <a:pt x="20199" y="0"/>
                      <a:pt x="27490" y="0"/>
                    </a:cubicBezTo>
                    <a:close/>
                  </a:path>
                </a:pathLst>
              </a:custGeom>
              <a:solidFill>
                <a:srgbClr val="69A3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079753" cy="2701136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53923" y="14651"/>
              <a:ext cx="6735285" cy="3453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2"/>
                </a:lnSpc>
              </a:pPr>
              <a:r>
                <a:rPr lang="en-US" sz="500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Evitare ricalcoli inutili tramite </a:t>
              </a:r>
              <a:r>
                <a:rPr lang="en-US" sz="5001" i="1">
                  <a:solidFill>
                    <a:srgbClr val="000000"/>
                  </a:solidFill>
                  <a:latin typeface="Dreaming Outloud Sans Alt Italics"/>
                  <a:ea typeface="Dreaming Outloud Sans Alt Italics"/>
                  <a:cs typeface="Dreaming Outloud Sans Alt Italics"/>
                  <a:sym typeface="Dreaming Outloud Sans Alt Italics"/>
                </a:rPr>
                <a:t>memoization</a:t>
              </a:r>
              <a:r>
                <a:rPr lang="en-US" sz="5001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 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-10211961" flipH="1">
            <a:off x="4882831" y="5530719"/>
            <a:ext cx="1219995" cy="789947"/>
          </a:xfrm>
          <a:custGeom>
            <a:avLst/>
            <a:gdLst/>
            <a:ahLst/>
            <a:cxnLst/>
            <a:rect l="l" t="t" r="r" b="b"/>
            <a:pathLst>
              <a:path w="1219995" h="789947">
                <a:moveTo>
                  <a:pt x="1219995" y="0"/>
                </a:moveTo>
                <a:lnTo>
                  <a:pt x="0" y="0"/>
                </a:lnTo>
                <a:lnTo>
                  <a:pt x="0" y="789946"/>
                </a:lnTo>
                <a:lnTo>
                  <a:pt x="1219995" y="789946"/>
                </a:lnTo>
                <a:lnTo>
                  <a:pt x="1219995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0" name="TextBox 20"/>
          <p:cNvSpPr txBox="1"/>
          <p:nvPr/>
        </p:nvSpPr>
        <p:spPr>
          <a:xfrm>
            <a:off x="1788130" y="284807"/>
            <a:ext cx="14234505" cy="1335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1"/>
              </a:lnSpc>
            </a:pPr>
            <a:r>
              <a:rPr lang="en-US" sz="7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Suddivisione in sottoproblemi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7233776">
            <a:off x="-692501" y="8895024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1247354">
            <a:off x="-3041941" y="-129375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400000">
            <a:off x="100540" y="-588174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8"/>
                </a:lnTo>
                <a:lnTo>
                  <a:pt x="0" y="2703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-186137" y="8290539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5" y="0"/>
                </a:lnTo>
                <a:lnTo>
                  <a:pt x="1631685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7" name="Group 7"/>
          <p:cNvGrpSpPr/>
          <p:nvPr/>
        </p:nvGrpSpPr>
        <p:grpSpPr>
          <a:xfrm>
            <a:off x="345261" y="3736865"/>
            <a:ext cx="3587318" cy="4399656"/>
            <a:chOff x="0" y="0"/>
            <a:chExt cx="4783091" cy="586620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783091" cy="5866208"/>
              <a:chOff x="0" y="0"/>
              <a:chExt cx="1389820" cy="17045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389820" cy="1704540"/>
              </a:xfrm>
              <a:custGeom>
                <a:avLst/>
                <a:gdLst/>
                <a:ahLst/>
                <a:cxnLst/>
                <a:rect l="l" t="t" r="r" b="b"/>
                <a:pathLst>
                  <a:path w="1389820" h="1704540">
                    <a:moveTo>
                      <a:pt x="100475" y="0"/>
                    </a:moveTo>
                    <a:lnTo>
                      <a:pt x="1289345" y="0"/>
                    </a:lnTo>
                    <a:cubicBezTo>
                      <a:pt x="1344836" y="0"/>
                      <a:pt x="1389820" y="44984"/>
                      <a:pt x="1389820" y="100475"/>
                    </a:cubicBezTo>
                    <a:lnTo>
                      <a:pt x="1389820" y="1604065"/>
                    </a:lnTo>
                    <a:cubicBezTo>
                      <a:pt x="1389820" y="1659556"/>
                      <a:pt x="1344836" y="1704540"/>
                      <a:pt x="1289345" y="1704540"/>
                    </a:cubicBezTo>
                    <a:lnTo>
                      <a:pt x="100475" y="1704540"/>
                    </a:lnTo>
                    <a:cubicBezTo>
                      <a:pt x="44984" y="1704540"/>
                      <a:pt x="0" y="1659556"/>
                      <a:pt x="0" y="1604065"/>
                    </a:cubicBezTo>
                    <a:lnTo>
                      <a:pt x="0" y="100475"/>
                    </a:lnTo>
                    <a:cubicBezTo>
                      <a:pt x="0" y="44984"/>
                      <a:pt x="44984" y="0"/>
                      <a:pt x="100475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33350"/>
                <a:ext cx="1389820" cy="183789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378548" y="742901"/>
              <a:ext cx="4025995" cy="4337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63"/>
                </a:lnSpc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Riduzione dei tempi di esecuzione</a:t>
              </a:r>
            </a:p>
            <a:p>
              <a:pPr marL="503214" lvl="1" indent="-251607" algn="l">
                <a:lnSpc>
                  <a:spcPts val="3263"/>
                </a:lnSpc>
                <a:buFont typeface="Arial"/>
                <a:buChar char="•"/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Fino a 50 volte più veloce rispetto ai metodi classici</a:t>
              </a:r>
            </a:p>
            <a:p>
              <a:pPr marL="503214" lvl="1" indent="-251607" algn="l">
                <a:lnSpc>
                  <a:spcPts val="3263"/>
                </a:lnSpc>
                <a:buFont typeface="Arial"/>
                <a:buChar char="•"/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Parallelizzazione efficiente su GPU</a:t>
              </a:r>
            </a:p>
            <a:p>
              <a:pPr algn="l">
                <a:lnSpc>
                  <a:spcPts val="3263"/>
                </a:lnSpc>
              </a:pPr>
              <a:endParaRPr lang="en-US" sz="233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871840" y="1850880"/>
            <a:ext cx="15304418" cy="119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6"/>
              </a:lnSpc>
              <a:spcBef>
                <a:spcPct val="0"/>
              </a:spcBef>
            </a:pPr>
            <a:r>
              <a:rPr lang="en-US" sz="3383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L’analisi delle performance dimostra che l’algoritmo proposto offre miglioramenti significativi.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579601" y="385830"/>
            <a:ext cx="13028542" cy="1110255"/>
            <a:chOff x="0" y="0"/>
            <a:chExt cx="17371390" cy="148034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7371390" cy="1480340"/>
              <a:chOff x="0" y="0"/>
              <a:chExt cx="4204943" cy="35833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204943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4204943" h="358333">
                    <a:moveTo>
                      <a:pt x="33209" y="0"/>
                    </a:moveTo>
                    <a:lnTo>
                      <a:pt x="4171734" y="0"/>
                    </a:lnTo>
                    <a:cubicBezTo>
                      <a:pt x="4190075" y="0"/>
                      <a:pt x="4204943" y="14868"/>
                      <a:pt x="4204943" y="33209"/>
                    </a:cubicBezTo>
                    <a:lnTo>
                      <a:pt x="4204943" y="325124"/>
                    </a:lnTo>
                    <a:cubicBezTo>
                      <a:pt x="4204943" y="333932"/>
                      <a:pt x="4201444" y="342379"/>
                      <a:pt x="4195216" y="348606"/>
                    </a:cubicBezTo>
                    <a:cubicBezTo>
                      <a:pt x="4188988" y="354834"/>
                      <a:pt x="4180541" y="358333"/>
                      <a:pt x="4171734" y="358333"/>
                    </a:cubicBezTo>
                    <a:lnTo>
                      <a:pt x="33209" y="358333"/>
                    </a:lnTo>
                    <a:cubicBezTo>
                      <a:pt x="24401" y="358333"/>
                      <a:pt x="15955" y="354834"/>
                      <a:pt x="9727" y="348606"/>
                    </a:cubicBezTo>
                    <a:cubicBezTo>
                      <a:pt x="3499" y="342379"/>
                      <a:pt x="0" y="333932"/>
                      <a:pt x="0" y="325124"/>
                    </a:cubicBezTo>
                    <a:lnTo>
                      <a:pt x="0" y="33209"/>
                    </a:lnTo>
                    <a:cubicBezTo>
                      <a:pt x="0" y="24401"/>
                      <a:pt x="3499" y="15955"/>
                      <a:pt x="9727" y="9727"/>
                    </a:cubicBezTo>
                    <a:cubicBezTo>
                      <a:pt x="15955" y="3499"/>
                      <a:pt x="24401" y="0"/>
                      <a:pt x="33209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133350"/>
                <a:ext cx="4204943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380144" y="213749"/>
              <a:ext cx="16634161" cy="96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endParaRPr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58278"/>
              <a:ext cx="17371390" cy="1050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9"/>
                </a:lnSpc>
                <a:spcBef>
                  <a:spcPct val="0"/>
                </a:spcBef>
              </a:pPr>
              <a:r>
                <a:rPr lang="en-US" sz="4806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Considerazioni Generali</a:t>
              </a:r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7233776">
            <a:off x="-692501" y="8895024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1247354">
            <a:off x="-3041941" y="-129375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400000">
            <a:off x="100540" y="-588174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8"/>
                </a:lnTo>
                <a:lnTo>
                  <a:pt x="0" y="2703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-186137" y="8290539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5" y="0"/>
                </a:lnTo>
                <a:lnTo>
                  <a:pt x="1631685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7" name="Group 7"/>
          <p:cNvGrpSpPr/>
          <p:nvPr/>
        </p:nvGrpSpPr>
        <p:grpSpPr>
          <a:xfrm>
            <a:off x="345261" y="3736865"/>
            <a:ext cx="3587318" cy="4399656"/>
            <a:chOff x="0" y="0"/>
            <a:chExt cx="4783091" cy="586620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783091" cy="5866208"/>
              <a:chOff x="0" y="0"/>
              <a:chExt cx="1389820" cy="17045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389820" cy="1704540"/>
              </a:xfrm>
              <a:custGeom>
                <a:avLst/>
                <a:gdLst/>
                <a:ahLst/>
                <a:cxnLst/>
                <a:rect l="l" t="t" r="r" b="b"/>
                <a:pathLst>
                  <a:path w="1389820" h="1704540">
                    <a:moveTo>
                      <a:pt x="100475" y="0"/>
                    </a:moveTo>
                    <a:lnTo>
                      <a:pt x="1289345" y="0"/>
                    </a:lnTo>
                    <a:cubicBezTo>
                      <a:pt x="1344836" y="0"/>
                      <a:pt x="1389820" y="44984"/>
                      <a:pt x="1389820" y="100475"/>
                    </a:cubicBezTo>
                    <a:lnTo>
                      <a:pt x="1389820" y="1604065"/>
                    </a:lnTo>
                    <a:cubicBezTo>
                      <a:pt x="1389820" y="1659556"/>
                      <a:pt x="1344836" y="1704540"/>
                      <a:pt x="1289345" y="1704540"/>
                    </a:cubicBezTo>
                    <a:lnTo>
                      <a:pt x="100475" y="1704540"/>
                    </a:lnTo>
                    <a:cubicBezTo>
                      <a:pt x="44984" y="1704540"/>
                      <a:pt x="0" y="1659556"/>
                      <a:pt x="0" y="1604065"/>
                    </a:cubicBezTo>
                    <a:lnTo>
                      <a:pt x="0" y="100475"/>
                    </a:lnTo>
                    <a:cubicBezTo>
                      <a:pt x="0" y="44984"/>
                      <a:pt x="44984" y="0"/>
                      <a:pt x="100475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33350"/>
                <a:ext cx="1389820" cy="183789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378548" y="742901"/>
              <a:ext cx="4025995" cy="4337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63"/>
                </a:lnSpc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Riduzione dei tempi di esecuzione</a:t>
              </a:r>
            </a:p>
            <a:p>
              <a:pPr marL="503214" lvl="1" indent="-251607" algn="l">
                <a:lnSpc>
                  <a:spcPts val="3263"/>
                </a:lnSpc>
                <a:buFont typeface="Arial"/>
                <a:buChar char="•"/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Fino a 50 volte più veloce rispetto ai metodi classici</a:t>
              </a:r>
            </a:p>
            <a:p>
              <a:pPr marL="503214" lvl="1" indent="-251607" algn="l">
                <a:lnSpc>
                  <a:spcPts val="3263"/>
                </a:lnSpc>
                <a:buFont typeface="Arial"/>
                <a:buChar char="•"/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Parallelizzazione efficiente su GPU</a:t>
              </a:r>
            </a:p>
            <a:p>
              <a:pPr algn="l">
                <a:lnSpc>
                  <a:spcPts val="3263"/>
                </a:lnSpc>
              </a:pPr>
              <a:endParaRPr lang="en-US" sz="233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4052410" y="5688854"/>
            <a:ext cx="512448" cy="495677"/>
          </a:xfrm>
          <a:custGeom>
            <a:avLst/>
            <a:gdLst/>
            <a:ahLst/>
            <a:cxnLst/>
            <a:rect l="l" t="t" r="r" b="b"/>
            <a:pathLst>
              <a:path w="512448" h="495677">
                <a:moveTo>
                  <a:pt x="0" y="0"/>
                </a:moveTo>
                <a:lnTo>
                  <a:pt x="512449" y="0"/>
                </a:lnTo>
                <a:lnTo>
                  <a:pt x="512449" y="495678"/>
                </a:lnTo>
                <a:lnTo>
                  <a:pt x="0" y="4956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TextBox 13"/>
          <p:cNvSpPr txBox="1"/>
          <p:nvPr/>
        </p:nvSpPr>
        <p:spPr>
          <a:xfrm>
            <a:off x="1871840" y="1850880"/>
            <a:ext cx="15304418" cy="119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6"/>
              </a:lnSpc>
              <a:spcBef>
                <a:spcPct val="0"/>
              </a:spcBef>
            </a:pPr>
            <a:r>
              <a:rPr lang="en-US" sz="3383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L’analisi delle performance dimostra che l’algoritmo proposto offre miglioramenti significativi.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688684" y="3736865"/>
            <a:ext cx="4455316" cy="4399656"/>
            <a:chOff x="0" y="0"/>
            <a:chExt cx="5940422" cy="5866208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940422" cy="5866208"/>
              <a:chOff x="0" y="0"/>
              <a:chExt cx="1726105" cy="17045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726105" cy="1704540"/>
              </a:xfrm>
              <a:custGeom>
                <a:avLst/>
                <a:gdLst/>
                <a:ahLst/>
                <a:cxnLst/>
                <a:rect l="l" t="t" r="r" b="b"/>
                <a:pathLst>
                  <a:path w="1726105" h="1704540">
                    <a:moveTo>
                      <a:pt x="80900" y="0"/>
                    </a:moveTo>
                    <a:lnTo>
                      <a:pt x="1645205" y="0"/>
                    </a:lnTo>
                    <a:cubicBezTo>
                      <a:pt x="1689884" y="0"/>
                      <a:pt x="1726105" y="36220"/>
                      <a:pt x="1726105" y="80900"/>
                    </a:cubicBezTo>
                    <a:lnTo>
                      <a:pt x="1726105" y="1623640"/>
                    </a:lnTo>
                    <a:cubicBezTo>
                      <a:pt x="1726105" y="1668320"/>
                      <a:pt x="1689884" y="1704540"/>
                      <a:pt x="1645205" y="1704540"/>
                    </a:cubicBezTo>
                    <a:lnTo>
                      <a:pt x="80900" y="1704540"/>
                    </a:lnTo>
                    <a:cubicBezTo>
                      <a:pt x="36220" y="1704540"/>
                      <a:pt x="0" y="1668320"/>
                      <a:pt x="0" y="1623640"/>
                    </a:cubicBezTo>
                    <a:lnTo>
                      <a:pt x="0" y="80900"/>
                    </a:lnTo>
                    <a:cubicBezTo>
                      <a:pt x="0" y="36220"/>
                      <a:pt x="36220" y="0"/>
                      <a:pt x="80900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33350"/>
                <a:ext cx="1726105" cy="183789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470142" y="742901"/>
              <a:ext cx="5000137" cy="4337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63"/>
                </a:lnSpc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Ottimizzazione della memoria</a:t>
              </a:r>
            </a:p>
            <a:p>
              <a:pPr marL="503214" lvl="1" indent="-251607" algn="l">
                <a:lnSpc>
                  <a:spcPts val="3263"/>
                </a:lnSpc>
                <a:buFont typeface="Arial"/>
                <a:buChar char="•"/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Foundation Matrix ridotta a O(n) anziché O(n × m)</a:t>
              </a:r>
            </a:p>
            <a:p>
              <a:pPr marL="503214" lvl="1" indent="-251607" algn="l">
                <a:lnSpc>
                  <a:spcPts val="3263"/>
                </a:lnSpc>
                <a:buFont typeface="Arial"/>
                <a:buChar char="•"/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Traceback Matrix compressa per ridurre il consumo di spazio</a:t>
              </a:r>
            </a:p>
            <a:p>
              <a:pPr algn="l">
                <a:lnSpc>
                  <a:spcPts val="3263"/>
                </a:lnSpc>
              </a:pPr>
              <a:endParaRPr lang="en-US" sz="233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579601" y="385830"/>
            <a:ext cx="13028542" cy="1110255"/>
            <a:chOff x="0" y="0"/>
            <a:chExt cx="17371390" cy="1480340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7371390" cy="1480340"/>
              <a:chOff x="0" y="0"/>
              <a:chExt cx="4204943" cy="35833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204943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4204943" h="358333">
                    <a:moveTo>
                      <a:pt x="33209" y="0"/>
                    </a:moveTo>
                    <a:lnTo>
                      <a:pt x="4171734" y="0"/>
                    </a:lnTo>
                    <a:cubicBezTo>
                      <a:pt x="4190075" y="0"/>
                      <a:pt x="4204943" y="14868"/>
                      <a:pt x="4204943" y="33209"/>
                    </a:cubicBezTo>
                    <a:lnTo>
                      <a:pt x="4204943" y="325124"/>
                    </a:lnTo>
                    <a:cubicBezTo>
                      <a:pt x="4204943" y="333932"/>
                      <a:pt x="4201444" y="342379"/>
                      <a:pt x="4195216" y="348606"/>
                    </a:cubicBezTo>
                    <a:cubicBezTo>
                      <a:pt x="4188988" y="354834"/>
                      <a:pt x="4180541" y="358333"/>
                      <a:pt x="4171734" y="358333"/>
                    </a:cubicBezTo>
                    <a:lnTo>
                      <a:pt x="33209" y="358333"/>
                    </a:lnTo>
                    <a:cubicBezTo>
                      <a:pt x="24401" y="358333"/>
                      <a:pt x="15955" y="354834"/>
                      <a:pt x="9727" y="348606"/>
                    </a:cubicBezTo>
                    <a:cubicBezTo>
                      <a:pt x="3499" y="342379"/>
                      <a:pt x="0" y="333932"/>
                      <a:pt x="0" y="325124"/>
                    </a:cubicBezTo>
                    <a:lnTo>
                      <a:pt x="0" y="33209"/>
                    </a:lnTo>
                    <a:cubicBezTo>
                      <a:pt x="0" y="24401"/>
                      <a:pt x="3499" y="15955"/>
                      <a:pt x="9727" y="9727"/>
                    </a:cubicBezTo>
                    <a:cubicBezTo>
                      <a:pt x="15955" y="3499"/>
                      <a:pt x="24401" y="0"/>
                      <a:pt x="33209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133350"/>
                <a:ext cx="4204943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380144" y="213749"/>
              <a:ext cx="16634161" cy="96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endParaRPr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258278"/>
              <a:ext cx="17371390" cy="1050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9"/>
                </a:lnSpc>
                <a:spcBef>
                  <a:spcPct val="0"/>
                </a:spcBef>
              </a:pPr>
              <a:r>
                <a:rPr lang="en-US" sz="4806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Considerazioni Generali</a:t>
              </a:r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7233776">
            <a:off x="-692501" y="8895024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1247354">
            <a:off x="-3041941" y="-129375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400000">
            <a:off x="100540" y="-588174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8"/>
                </a:lnTo>
                <a:lnTo>
                  <a:pt x="0" y="2703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-186137" y="8290539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5" y="0"/>
                </a:lnTo>
                <a:lnTo>
                  <a:pt x="1631685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7" name="Group 7"/>
          <p:cNvGrpSpPr/>
          <p:nvPr/>
        </p:nvGrpSpPr>
        <p:grpSpPr>
          <a:xfrm>
            <a:off x="345261" y="3736865"/>
            <a:ext cx="3587318" cy="4399656"/>
            <a:chOff x="0" y="0"/>
            <a:chExt cx="4783091" cy="586620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783091" cy="5866208"/>
              <a:chOff x="0" y="0"/>
              <a:chExt cx="1389820" cy="17045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389820" cy="1704540"/>
              </a:xfrm>
              <a:custGeom>
                <a:avLst/>
                <a:gdLst/>
                <a:ahLst/>
                <a:cxnLst/>
                <a:rect l="l" t="t" r="r" b="b"/>
                <a:pathLst>
                  <a:path w="1389820" h="1704540">
                    <a:moveTo>
                      <a:pt x="100475" y="0"/>
                    </a:moveTo>
                    <a:lnTo>
                      <a:pt x="1289345" y="0"/>
                    </a:lnTo>
                    <a:cubicBezTo>
                      <a:pt x="1344836" y="0"/>
                      <a:pt x="1389820" y="44984"/>
                      <a:pt x="1389820" y="100475"/>
                    </a:cubicBezTo>
                    <a:lnTo>
                      <a:pt x="1389820" y="1604065"/>
                    </a:lnTo>
                    <a:cubicBezTo>
                      <a:pt x="1389820" y="1659556"/>
                      <a:pt x="1344836" y="1704540"/>
                      <a:pt x="1289345" y="1704540"/>
                    </a:cubicBezTo>
                    <a:lnTo>
                      <a:pt x="100475" y="1704540"/>
                    </a:lnTo>
                    <a:cubicBezTo>
                      <a:pt x="44984" y="1704540"/>
                      <a:pt x="0" y="1659556"/>
                      <a:pt x="0" y="1604065"/>
                    </a:cubicBezTo>
                    <a:lnTo>
                      <a:pt x="0" y="100475"/>
                    </a:lnTo>
                    <a:cubicBezTo>
                      <a:pt x="0" y="44984"/>
                      <a:pt x="44984" y="0"/>
                      <a:pt x="100475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33350"/>
                <a:ext cx="1389820" cy="183789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378548" y="742901"/>
              <a:ext cx="4025995" cy="4337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63"/>
                </a:lnSpc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Riduzione dei tempi di esecuzione</a:t>
              </a:r>
            </a:p>
            <a:p>
              <a:pPr marL="503214" lvl="1" indent="-251607" algn="l">
                <a:lnSpc>
                  <a:spcPts val="3263"/>
                </a:lnSpc>
                <a:buFont typeface="Arial"/>
                <a:buChar char="•"/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Fino a 50 volte più veloce rispetto ai metodi classici</a:t>
              </a:r>
            </a:p>
            <a:p>
              <a:pPr marL="503214" lvl="1" indent="-251607" algn="l">
                <a:lnSpc>
                  <a:spcPts val="3263"/>
                </a:lnSpc>
                <a:buFont typeface="Arial"/>
                <a:buChar char="•"/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Parallelizzazione efficiente su GPU</a:t>
              </a:r>
            </a:p>
            <a:p>
              <a:pPr algn="l">
                <a:lnSpc>
                  <a:spcPts val="3263"/>
                </a:lnSpc>
              </a:pPr>
              <a:endParaRPr lang="en-US" sz="233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04098" y="3649647"/>
            <a:ext cx="3614473" cy="4476087"/>
            <a:chOff x="0" y="0"/>
            <a:chExt cx="4819298" cy="596811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4819298" cy="5968116"/>
              <a:chOff x="0" y="0"/>
              <a:chExt cx="1127769" cy="139660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27769" cy="1396606"/>
              </a:xfrm>
              <a:custGeom>
                <a:avLst/>
                <a:gdLst/>
                <a:ahLst/>
                <a:cxnLst/>
                <a:rect l="l" t="t" r="r" b="b"/>
                <a:pathLst>
                  <a:path w="1127769" h="1396606">
                    <a:moveTo>
                      <a:pt x="123821" y="0"/>
                    </a:moveTo>
                    <a:lnTo>
                      <a:pt x="1003948" y="0"/>
                    </a:lnTo>
                    <a:cubicBezTo>
                      <a:pt x="1072333" y="0"/>
                      <a:pt x="1127769" y="55437"/>
                      <a:pt x="1127769" y="123821"/>
                    </a:cubicBezTo>
                    <a:lnTo>
                      <a:pt x="1127769" y="1272784"/>
                    </a:lnTo>
                    <a:cubicBezTo>
                      <a:pt x="1127769" y="1341169"/>
                      <a:pt x="1072333" y="1396606"/>
                      <a:pt x="1003948" y="1396606"/>
                    </a:cubicBezTo>
                    <a:lnTo>
                      <a:pt x="123821" y="1396606"/>
                    </a:lnTo>
                    <a:cubicBezTo>
                      <a:pt x="55437" y="1396606"/>
                      <a:pt x="0" y="1341169"/>
                      <a:pt x="0" y="1272784"/>
                    </a:cubicBezTo>
                    <a:lnTo>
                      <a:pt x="0" y="123821"/>
                    </a:lnTo>
                    <a:cubicBezTo>
                      <a:pt x="0" y="55437"/>
                      <a:pt x="55437" y="0"/>
                      <a:pt x="123821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33350"/>
                <a:ext cx="1127769" cy="1529956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2743" y="592217"/>
              <a:ext cx="4293812" cy="473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6"/>
                </a:lnSpc>
              </a:pPr>
              <a:r>
                <a:rPr lang="en-US" sz="2562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Minore tempo di trasferimento dati</a:t>
              </a:r>
            </a:p>
            <a:p>
              <a:pPr marL="553144" lvl="1" indent="-276572" algn="l">
                <a:lnSpc>
                  <a:spcPts val="3586"/>
                </a:lnSpc>
                <a:buFont typeface="Arial"/>
                <a:buChar char="•"/>
              </a:pPr>
              <a:r>
                <a:rPr lang="en-US" sz="2562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Utilizzo ottimizzato della memoria GPU</a:t>
              </a:r>
            </a:p>
            <a:p>
              <a:pPr marL="553144" lvl="1" indent="-276572" algn="l">
                <a:lnSpc>
                  <a:spcPts val="3586"/>
                </a:lnSpc>
                <a:buFont typeface="Arial"/>
                <a:buChar char="•"/>
              </a:pPr>
              <a:r>
                <a:rPr lang="en-US" sz="2562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Fino al 50% di riduzione nei tempi di trasferimento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4052410" y="5688854"/>
            <a:ext cx="512448" cy="495677"/>
          </a:xfrm>
          <a:custGeom>
            <a:avLst/>
            <a:gdLst/>
            <a:ahLst/>
            <a:cxnLst/>
            <a:rect l="l" t="t" r="r" b="b"/>
            <a:pathLst>
              <a:path w="512448" h="495677">
                <a:moveTo>
                  <a:pt x="0" y="0"/>
                </a:moveTo>
                <a:lnTo>
                  <a:pt x="512449" y="0"/>
                </a:lnTo>
                <a:lnTo>
                  <a:pt x="512449" y="495678"/>
                </a:lnTo>
                <a:lnTo>
                  <a:pt x="0" y="4956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Freeform 18"/>
          <p:cNvSpPr/>
          <p:nvPr/>
        </p:nvSpPr>
        <p:spPr>
          <a:xfrm>
            <a:off x="9267825" y="5717429"/>
            <a:ext cx="512448" cy="495677"/>
          </a:xfrm>
          <a:custGeom>
            <a:avLst/>
            <a:gdLst/>
            <a:ahLst/>
            <a:cxnLst/>
            <a:rect l="l" t="t" r="r" b="b"/>
            <a:pathLst>
              <a:path w="512448" h="495677">
                <a:moveTo>
                  <a:pt x="0" y="0"/>
                </a:moveTo>
                <a:lnTo>
                  <a:pt x="512448" y="0"/>
                </a:lnTo>
                <a:lnTo>
                  <a:pt x="512448" y="495678"/>
                </a:lnTo>
                <a:lnTo>
                  <a:pt x="0" y="4956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TextBox 19"/>
          <p:cNvSpPr txBox="1"/>
          <p:nvPr/>
        </p:nvSpPr>
        <p:spPr>
          <a:xfrm>
            <a:off x="1871840" y="1850880"/>
            <a:ext cx="15304418" cy="119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6"/>
              </a:lnSpc>
              <a:spcBef>
                <a:spcPct val="0"/>
              </a:spcBef>
            </a:pPr>
            <a:r>
              <a:rPr lang="en-US" sz="3383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L’analisi delle performance dimostra che l’algoritmo proposto offre miglioramenti significativi.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688684" y="3736865"/>
            <a:ext cx="4455316" cy="4399656"/>
            <a:chOff x="0" y="0"/>
            <a:chExt cx="5940422" cy="5866208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5940422" cy="5866208"/>
              <a:chOff x="0" y="0"/>
              <a:chExt cx="1726105" cy="170454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26105" cy="1704540"/>
              </a:xfrm>
              <a:custGeom>
                <a:avLst/>
                <a:gdLst/>
                <a:ahLst/>
                <a:cxnLst/>
                <a:rect l="l" t="t" r="r" b="b"/>
                <a:pathLst>
                  <a:path w="1726105" h="1704540">
                    <a:moveTo>
                      <a:pt x="80900" y="0"/>
                    </a:moveTo>
                    <a:lnTo>
                      <a:pt x="1645205" y="0"/>
                    </a:lnTo>
                    <a:cubicBezTo>
                      <a:pt x="1689884" y="0"/>
                      <a:pt x="1726105" y="36220"/>
                      <a:pt x="1726105" y="80900"/>
                    </a:cubicBezTo>
                    <a:lnTo>
                      <a:pt x="1726105" y="1623640"/>
                    </a:lnTo>
                    <a:cubicBezTo>
                      <a:pt x="1726105" y="1668320"/>
                      <a:pt x="1689884" y="1704540"/>
                      <a:pt x="1645205" y="1704540"/>
                    </a:cubicBezTo>
                    <a:lnTo>
                      <a:pt x="80900" y="1704540"/>
                    </a:lnTo>
                    <a:cubicBezTo>
                      <a:pt x="36220" y="1704540"/>
                      <a:pt x="0" y="1668320"/>
                      <a:pt x="0" y="1623640"/>
                    </a:cubicBezTo>
                    <a:lnTo>
                      <a:pt x="0" y="80900"/>
                    </a:lnTo>
                    <a:cubicBezTo>
                      <a:pt x="0" y="36220"/>
                      <a:pt x="36220" y="0"/>
                      <a:pt x="80900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33350"/>
                <a:ext cx="1726105" cy="183789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470142" y="742901"/>
              <a:ext cx="5000137" cy="4337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63"/>
                </a:lnSpc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Ottimizzazione della memoria</a:t>
              </a:r>
            </a:p>
            <a:p>
              <a:pPr marL="503214" lvl="1" indent="-251607" algn="l">
                <a:lnSpc>
                  <a:spcPts val="3263"/>
                </a:lnSpc>
                <a:buFont typeface="Arial"/>
                <a:buChar char="•"/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Foundation Matrix ridotta a O(n) anziché O(n × m)</a:t>
              </a:r>
            </a:p>
            <a:p>
              <a:pPr marL="503214" lvl="1" indent="-251607" algn="l">
                <a:lnSpc>
                  <a:spcPts val="3263"/>
                </a:lnSpc>
                <a:buFont typeface="Arial"/>
                <a:buChar char="•"/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Traceback Matrix compressa per ridurre il consumo di spazio</a:t>
              </a:r>
            </a:p>
            <a:p>
              <a:pPr algn="l">
                <a:lnSpc>
                  <a:spcPts val="3263"/>
                </a:lnSpc>
              </a:pPr>
              <a:endParaRPr lang="en-US" sz="233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579601" y="385830"/>
            <a:ext cx="13028542" cy="1110255"/>
            <a:chOff x="0" y="0"/>
            <a:chExt cx="17371390" cy="148034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7371390" cy="1480340"/>
              <a:chOff x="0" y="0"/>
              <a:chExt cx="4204943" cy="358333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204943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4204943" h="358333">
                    <a:moveTo>
                      <a:pt x="33209" y="0"/>
                    </a:moveTo>
                    <a:lnTo>
                      <a:pt x="4171734" y="0"/>
                    </a:lnTo>
                    <a:cubicBezTo>
                      <a:pt x="4190075" y="0"/>
                      <a:pt x="4204943" y="14868"/>
                      <a:pt x="4204943" y="33209"/>
                    </a:cubicBezTo>
                    <a:lnTo>
                      <a:pt x="4204943" y="325124"/>
                    </a:lnTo>
                    <a:cubicBezTo>
                      <a:pt x="4204943" y="333932"/>
                      <a:pt x="4201444" y="342379"/>
                      <a:pt x="4195216" y="348606"/>
                    </a:cubicBezTo>
                    <a:cubicBezTo>
                      <a:pt x="4188988" y="354834"/>
                      <a:pt x="4180541" y="358333"/>
                      <a:pt x="4171734" y="358333"/>
                    </a:cubicBezTo>
                    <a:lnTo>
                      <a:pt x="33209" y="358333"/>
                    </a:lnTo>
                    <a:cubicBezTo>
                      <a:pt x="24401" y="358333"/>
                      <a:pt x="15955" y="354834"/>
                      <a:pt x="9727" y="348606"/>
                    </a:cubicBezTo>
                    <a:cubicBezTo>
                      <a:pt x="3499" y="342379"/>
                      <a:pt x="0" y="333932"/>
                      <a:pt x="0" y="325124"/>
                    </a:cubicBezTo>
                    <a:lnTo>
                      <a:pt x="0" y="33209"/>
                    </a:lnTo>
                    <a:cubicBezTo>
                      <a:pt x="0" y="24401"/>
                      <a:pt x="3499" y="15955"/>
                      <a:pt x="9727" y="9727"/>
                    </a:cubicBezTo>
                    <a:cubicBezTo>
                      <a:pt x="15955" y="3499"/>
                      <a:pt x="24401" y="0"/>
                      <a:pt x="33209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133350"/>
                <a:ext cx="4204943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380144" y="213749"/>
              <a:ext cx="16634161" cy="96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endParaRPr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58278"/>
              <a:ext cx="17371390" cy="1050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9"/>
                </a:lnSpc>
                <a:spcBef>
                  <a:spcPct val="0"/>
                </a:spcBef>
              </a:pPr>
              <a:r>
                <a:rPr lang="en-US" sz="4806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Considerazioni Generali</a:t>
              </a: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7233776">
            <a:off x="-692501" y="8895024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1247354">
            <a:off x="-3041941" y="-129375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400000">
            <a:off x="100540" y="-588174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8"/>
                </a:lnTo>
                <a:lnTo>
                  <a:pt x="0" y="2703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-186137" y="8290539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5" y="0"/>
                </a:lnTo>
                <a:lnTo>
                  <a:pt x="1631685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7" name="Group 7"/>
          <p:cNvGrpSpPr/>
          <p:nvPr/>
        </p:nvGrpSpPr>
        <p:grpSpPr>
          <a:xfrm>
            <a:off x="345261" y="3736865"/>
            <a:ext cx="3587318" cy="4399656"/>
            <a:chOff x="0" y="0"/>
            <a:chExt cx="4783091" cy="586620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783091" cy="5866208"/>
              <a:chOff x="0" y="0"/>
              <a:chExt cx="1389820" cy="17045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389820" cy="1704540"/>
              </a:xfrm>
              <a:custGeom>
                <a:avLst/>
                <a:gdLst/>
                <a:ahLst/>
                <a:cxnLst/>
                <a:rect l="l" t="t" r="r" b="b"/>
                <a:pathLst>
                  <a:path w="1389820" h="1704540">
                    <a:moveTo>
                      <a:pt x="100475" y="0"/>
                    </a:moveTo>
                    <a:lnTo>
                      <a:pt x="1289345" y="0"/>
                    </a:lnTo>
                    <a:cubicBezTo>
                      <a:pt x="1344836" y="0"/>
                      <a:pt x="1389820" y="44984"/>
                      <a:pt x="1389820" y="100475"/>
                    </a:cubicBezTo>
                    <a:lnTo>
                      <a:pt x="1389820" y="1604065"/>
                    </a:lnTo>
                    <a:cubicBezTo>
                      <a:pt x="1389820" y="1659556"/>
                      <a:pt x="1344836" y="1704540"/>
                      <a:pt x="1289345" y="1704540"/>
                    </a:cubicBezTo>
                    <a:lnTo>
                      <a:pt x="100475" y="1704540"/>
                    </a:lnTo>
                    <a:cubicBezTo>
                      <a:pt x="44984" y="1704540"/>
                      <a:pt x="0" y="1659556"/>
                      <a:pt x="0" y="1604065"/>
                    </a:cubicBezTo>
                    <a:lnTo>
                      <a:pt x="0" y="100475"/>
                    </a:lnTo>
                    <a:cubicBezTo>
                      <a:pt x="0" y="44984"/>
                      <a:pt x="44984" y="0"/>
                      <a:pt x="100475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33350"/>
                <a:ext cx="1389820" cy="183789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378548" y="742901"/>
              <a:ext cx="4025995" cy="4337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63"/>
                </a:lnSpc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Riduzione dei tempi di esecuzione</a:t>
              </a:r>
            </a:p>
            <a:p>
              <a:pPr marL="503214" lvl="1" indent="-251607" algn="l">
                <a:lnSpc>
                  <a:spcPts val="3263"/>
                </a:lnSpc>
                <a:buFont typeface="Arial"/>
                <a:buChar char="•"/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Fino a 50 volte più veloce rispetto ai metodi classici</a:t>
              </a:r>
            </a:p>
            <a:p>
              <a:pPr marL="503214" lvl="1" indent="-251607" algn="l">
                <a:lnSpc>
                  <a:spcPts val="3263"/>
                </a:lnSpc>
                <a:buFont typeface="Arial"/>
                <a:buChar char="•"/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Parallelizzazione efficiente su GPU</a:t>
              </a:r>
            </a:p>
            <a:p>
              <a:pPr algn="l">
                <a:lnSpc>
                  <a:spcPts val="3263"/>
                </a:lnSpc>
              </a:pPr>
              <a:endParaRPr lang="en-US" sz="233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04098" y="3649647"/>
            <a:ext cx="3614473" cy="4476087"/>
            <a:chOff x="0" y="0"/>
            <a:chExt cx="4819298" cy="596811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4819298" cy="5968116"/>
              <a:chOff x="0" y="0"/>
              <a:chExt cx="1127769" cy="139660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27769" cy="1396606"/>
              </a:xfrm>
              <a:custGeom>
                <a:avLst/>
                <a:gdLst/>
                <a:ahLst/>
                <a:cxnLst/>
                <a:rect l="l" t="t" r="r" b="b"/>
                <a:pathLst>
                  <a:path w="1127769" h="1396606">
                    <a:moveTo>
                      <a:pt x="123821" y="0"/>
                    </a:moveTo>
                    <a:lnTo>
                      <a:pt x="1003948" y="0"/>
                    </a:lnTo>
                    <a:cubicBezTo>
                      <a:pt x="1072333" y="0"/>
                      <a:pt x="1127769" y="55437"/>
                      <a:pt x="1127769" y="123821"/>
                    </a:cubicBezTo>
                    <a:lnTo>
                      <a:pt x="1127769" y="1272784"/>
                    </a:lnTo>
                    <a:cubicBezTo>
                      <a:pt x="1127769" y="1341169"/>
                      <a:pt x="1072333" y="1396606"/>
                      <a:pt x="1003948" y="1396606"/>
                    </a:cubicBezTo>
                    <a:lnTo>
                      <a:pt x="123821" y="1396606"/>
                    </a:lnTo>
                    <a:cubicBezTo>
                      <a:pt x="55437" y="1396606"/>
                      <a:pt x="0" y="1341169"/>
                      <a:pt x="0" y="1272784"/>
                    </a:cubicBezTo>
                    <a:lnTo>
                      <a:pt x="0" y="123821"/>
                    </a:lnTo>
                    <a:cubicBezTo>
                      <a:pt x="0" y="55437"/>
                      <a:pt x="55437" y="0"/>
                      <a:pt x="123821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33350"/>
                <a:ext cx="1127769" cy="1529956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2743" y="592217"/>
              <a:ext cx="4293812" cy="473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6"/>
                </a:lnSpc>
              </a:pPr>
              <a:r>
                <a:rPr lang="en-US" sz="2562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Minore tempo di trasferimento dati</a:t>
              </a:r>
            </a:p>
            <a:p>
              <a:pPr marL="553144" lvl="1" indent="-276572" algn="l">
                <a:lnSpc>
                  <a:spcPts val="3586"/>
                </a:lnSpc>
                <a:buFont typeface="Arial"/>
                <a:buChar char="•"/>
              </a:pPr>
              <a:r>
                <a:rPr lang="en-US" sz="2562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Utilizzo ottimizzato della memoria GPU</a:t>
              </a:r>
            </a:p>
            <a:p>
              <a:pPr marL="553144" lvl="1" indent="-276572" algn="l">
                <a:lnSpc>
                  <a:spcPts val="3586"/>
                </a:lnSpc>
                <a:buFont typeface="Arial"/>
                <a:buChar char="•"/>
              </a:pPr>
              <a:r>
                <a:rPr lang="en-US" sz="2562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Fino al 50% di riduzione nei tempi di trasferimento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4052410" y="5688854"/>
            <a:ext cx="512448" cy="495677"/>
          </a:xfrm>
          <a:custGeom>
            <a:avLst/>
            <a:gdLst/>
            <a:ahLst/>
            <a:cxnLst/>
            <a:rect l="l" t="t" r="r" b="b"/>
            <a:pathLst>
              <a:path w="512448" h="495677">
                <a:moveTo>
                  <a:pt x="0" y="0"/>
                </a:moveTo>
                <a:lnTo>
                  <a:pt x="512449" y="0"/>
                </a:lnTo>
                <a:lnTo>
                  <a:pt x="512449" y="495678"/>
                </a:lnTo>
                <a:lnTo>
                  <a:pt x="0" y="4956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Freeform 18"/>
          <p:cNvSpPr/>
          <p:nvPr/>
        </p:nvSpPr>
        <p:spPr>
          <a:xfrm>
            <a:off x="9267825" y="5717429"/>
            <a:ext cx="512448" cy="495677"/>
          </a:xfrm>
          <a:custGeom>
            <a:avLst/>
            <a:gdLst/>
            <a:ahLst/>
            <a:cxnLst/>
            <a:rect l="l" t="t" r="r" b="b"/>
            <a:pathLst>
              <a:path w="512448" h="495677">
                <a:moveTo>
                  <a:pt x="0" y="0"/>
                </a:moveTo>
                <a:lnTo>
                  <a:pt x="512448" y="0"/>
                </a:lnTo>
                <a:lnTo>
                  <a:pt x="512448" y="495678"/>
                </a:lnTo>
                <a:lnTo>
                  <a:pt x="0" y="4956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TextBox 19"/>
          <p:cNvSpPr txBox="1"/>
          <p:nvPr/>
        </p:nvSpPr>
        <p:spPr>
          <a:xfrm>
            <a:off x="1871840" y="1850880"/>
            <a:ext cx="15304418" cy="119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6"/>
              </a:lnSpc>
              <a:spcBef>
                <a:spcPct val="0"/>
              </a:spcBef>
            </a:pPr>
            <a:r>
              <a:rPr lang="en-US" sz="3383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L’analisi delle performance dimostra che l’algoritmo proposto offre miglioramenti significativi.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688684" y="3736865"/>
            <a:ext cx="4455316" cy="4399656"/>
            <a:chOff x="0" y="0"/>
            <a:chExt cx="5940422" cy="5866208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5940422" cy="5866208"/>
              <a:chOff x="0" y="0"/>
              <a:chExt cx="1726105" cy="170454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26105" cy="1704540"/>
              </a:xfrm>
              <a:custGeom>
                <a:avLst/>
                <a:gdLst/>
                <a:ahLst/>
                <a:cxnLst/>
                <a:rect l="l" t="t" r="r" b="b"/>
                <a:pathLst>
                  <a:path w="1726105" h="1704540">
                    <a:moveTo>
                      <a:pt x="80900" y="0"/>
                    </a:moveTo>
                    <a:lnTo>
                      <a:pt x="1645205" y="0"/>
                    </a:lnTo>
                    <a:cubicBezTo>
                      <a:pt x="1689884" y="0"/>
                      <a:pt x="1726105" y="36220"/>
                      <a:pt x="1726105" y="80900"/>
                    </a:cubicBezTo>
                    <a:lnTo>
                      <a:pt x="1726105" y="1623640"/>
                    </a:lnTo>
                    <a:cubicBezTo>
                      <a:pt x="1726105" y="1668320"/>
                      <a:pt x="1689884" y="1704540"/>
                      <a:pt x="1645205" y="1704540"/>
                    </a:cubicBezTo>
                    <a:lnTo>
                      <a:pt x="80900" y="1704540"/>
                    </a:lnTo>
                    <a:cubicBezTo>
                      <a:pt x="36220" y="1704540"/>
                      <a:pt x="0" y="1668320"/>
                      <a:pt x="0" y="1623640"/>
                    </a:cubicBezTo>
                    <a:lnTo>
                      <a:pt x="0" y="80900"/>
                    </a:lnTo>
                    <a:cubicBezTo>
                      <a:pt x="0" y="36220"/>
                      <a:pt x="36220" y="0"/>
                      <a:pt x="80900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33350"/>
                <a:ext cx="1726105" cy="183789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470142" y="742901"/>
              <a:ext cx="5000137" cy="4337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63"/>
                </a:lnSpc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Ottimizzazione della memoria</a:t>
              </a:r>
            </a:p>
            <a:p>
              <a:pPr marL="503214" lvl="1" indent="-251607" algn="l">
                <a:lnSpc>
                  <a:spcPts val="3263"/>
                </a:lnSpc>
                <a:buFont typeface="Arial"/>
                <a:buChar char="•"/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Foundation Matrix ridotta a O(n) anziché O(n × m)</a:t>
              </a:r>
            </a:p>
            <a:p>
              <a:pPr marL="503214" lvl="1" indent="-251607" algn="l">
                <a:lnSpc>
                  <a:spcPts val="3263"/>
                </a:lnSpc>
                <a:buFont typeface="Arial"/>
                <a:buChar char="•"/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Traceback Matrix compressa per ridurre il consumo di spazio</a:t>
              </a:r>
            </a:p>
            <a:p>
              <a:pPr algn="l">
                <a:lnSpc>
                  <a:spcPts val="3263"/>
                </a:lnSpc>
              </a:pPr>
              <a:endParaRPr lang="en-US" sz="233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280572" y="3736865"/>
            <a:ext cx="3392541" cy="4326227"/>
            <a:chOff x="0" y="0"/>
            <a:chExt cx="4523388" cy="5768303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4523388" cy="5768303"/>
              <a:chOff x="0" y="0"/>
              <a:chExt cx="1058523" cy="1349847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058523" cy="1349847"/>
              </a:xfrm>
              <a:custGeom>
                <a:avLst/>
                <a:gdLst/>
                <a:ahLst/>
                <a:cxnLst/>
                <a:rect l="l" t="t" r="r" b="b"/>
                <a:pathLst>
                  <a:path w="1058523" h="1349847">
                    <a:moveTo>
                      <a:pt x="131922" y="0"/>
                    </a:moveTo>
                    <a:lnTo>
                      <a:pt x="926602" y="0"/>
                    </a:lnTo>
                    <a:cubicBezTo>
                      <a:pt x="999460" y="0"/>
                      <a:pt x="1058523" y="59063"/>
                      <a:pt x="1058523" y="131922"/>
                    </a:cubicBezTo>
                    <a:lnTo>
                      <a:pt x="1058523" y="1217926"/>
                    </a:lnTo>
                    <a:cubicBezTo>
                      <a:pt x="1058523" y="1290784"/>
                      <a:pt x="999460" y="1349847"/>
                      <a:pt x="926602" y="1349847"/>
                    </a:cubicBezTo>
                    <a:lnTo>
                      <a:pt x="131922" y="1349847"/>
                    </a:lnTo>
                    <a:cubicBezTo>
                      <a:pt x="59063" y="1349847"/>
                      <a:pt x="0" y="1290784"/>
                      <a:pt x="0" y="1217926"/>
                    </a:cubicBezTo>
                    <a:lnTo>
                      <a:pt x="0" y="131922"/>
                    </a:lnTo>
                    <a:cubicBezTo>
                      <a:pt x="0" y="59063"/>
                      <a:pt x="59063" y="0"/>
                      <a:pt x="131922" y="0"/>
                    </a:cubicBezTo>
                    <a:close/>
                  </a:path>
                </a:pathLst>
              </a:custGeom>
              <a:solidFill>
                <a:srgbClr val="99AC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133350"/>
                <a:ext cx="1058523" cy="1483197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246610" y="592217"/>
              <a:ext cx="4030168" cy="4536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6"/>
                </a:lnSpc>
              </a:pPr>
              <a:r>
                <a:rPr lang="en-US" sz="2462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Migliore scalabilità</a:t>
              </a:r>
            </a:p>
            <a:p>
              <a:pPr marL="531554" lvl="1" indent="-265777" algn="l">
                <a:lnSpc>
                  <a:spcPts val="3446"/>
                </a:lnSpc>
                <a:buFont typeface="Arial"/>
                <a:buChar char="•"/>
              </a:pPr>
              <a:r>
                <a:rPr lang="en-US" sz="2462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Ideale per dataset di grandi dimensioni</a:t>
              </a:r>
            </a:p>
            <a:p>
              <a:pPr marL="531554" lvl="1" indent="-265777" algn="l">
                <a:lnSpc>
                  <a:spcPts val="3446"/>
                </a:lnSpc>
                <a:buFont typeface="Arial"/>
                <a:buChar char="•"/>
              </a:pPr>
              <a:r>
                <a:rPr lang="en-US" sz="2462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Applicabile a sequenze genomiche complesse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13642397" y="5717429"/>
            <a:ext cx="512448" cy="495677"/>
          </a:xfrm>
          <a:custGeom>
            <a:avLst/>
            <a:gdLst/>
            <a:ahLst/>
            <a:cxnLst/>
            <a:rect l="l" t="t" r="r" b="b"/>
            <a:pathLst>
              <a:path w="512448" h="495677">
                <a:moveTo>
                  <a:pt x="0" y="0"/>
                </a:moveTo>
                <a:lnTo>
                  <a:pt x="512448" y="0"/>
                </a:lnTo>
                <a:lnTo>
                  <a:pt x="512448" y="495678"/>
                </a:lnTo>
                <a:lnTo>
                  <a:pt x="0" y="4956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1" name="Group 31"/>
          <p:cNvGrpSpPr/>
          <p:nvPr/>
        </p:nvGrpSpPr>
        <p:grpSpPr>
          <a:xfrm>
            <a:off x="3579601" y="385830"/>
            <a:ext cx="13028542" cy="1110255"/>
            <a:chOff x="0" y="0"/>
            <a:chExt cx="17371390" cy="1480340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7371390" cy="1480340"/>
              <a:chOff x="0" y="0"/>
              <a:chExt cx="4204943" cy="35833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4204943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4204943" h="358333">
                    <a:moveTo>
                      <a:pt x="33209" y="0"/>
                    </a:moveTo>
                    <a:lnTo>
                      <a:pt x="4171734" y="0"/>
                    </a:lnTo>
                    <a:cubicBezTo>
                      <a:pt x="4190075" y="0"/>
                      <a:pt x="4204943" y="14868"/>
                      <a:pt x="4204943" y="33209"/>
                    </a:cubicBezTo>
                    <a:lnTo>
                      <a:pt x="4204943" y="325124"/>
                    </a:lnTo>
                    <a:cubicBezTo>
                      <a:pt x="4204943" y="333932"/>
                      <a:pt x="4201444" y="342379"/>
                      <a:pt x="4195216" y="348606"/>
                    </a:cubicBezTo>
                    <a:cubicBezTo>
                      <a:pt x="4188988" y="354834"/>
                      <a:pt x="4180541" y="358333"/>
                      <a:pt x="4171734" y="358333"/>
                    </a:cubicBezTo>
                    <a:lnTo>
                      <a:pt x="33209" y="358333"/>
                    </a:lnTo>
                    <a:cubicBezTo>
                      <a:pt x="24401" y="358333"/>
                      <a:pt x="15955" y="354834"/>
                      <a:pt x="9727" y="348606"/>
                    </a:cubicBezTo>
                    <a:cubicBezTo>
                      <a:pt x="3499" y="342379"/>
                      <a:pt x="0" y="333932"/>
                      <a:pt x="0" y="325124"/>
                    </a:cubicBezTo>
                    <a:lnTo>
                      <a:pt x="0" y="33209"/>
                    </a:lnTo>
                    <a:cubicBezTo>
                      <a:pt x="0" y="24401"/>
                      <a:pt x="3499" y="15955"/>
                      <a:pt x="9727" y="9727"/>
                    </a:cubicBezTo>
                    <a:cubicBezTo>
                      <a:pt x="15955" y="3499"/>
                      <a:pt x="24401" y="0"/>
                      <a:pt x="33209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133350"/>
                <a:ext cx="4204943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380144" y="213749"/>
              <a:ext cx="16634161" cy="96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endParaRPr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258278"/>
              <a:ext cx="17371390" cy="1050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9"/>
                </a:lnSpc>
                <a:spcBef>
                  <a:spcPct val="0"/>
                </a:spcBef>
              </a:pPr>
              <a:r>
                <a:rPr lang="en-US" sz="4806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Considerazioni Generali</a:t>
              </a:r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255216" y="-184605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2629729" y="473572"/>
            <a:ext cx="13028542" cy="1110255"/>
            <a:chOff x="0" y="0"/>
            <a:chExt cx="17371390" cy="148034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7371390" cy="1480340"/>
              <a:chOff x="0" y="0"/>
              <a:chExt cx="4204943" cy="358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04943" cy="358333"/>
              </a:xfrm>
              <a:custGeom>
                <a:avLst/>
                <a:gdLst/>
                <a:ahLst/>
                <a:cxnLst/>
                <a:rect l="l" t="t" r="r" b="b"/>
                <a:pathLst>
                  <a:path w="4204943" h="358333">
                    <a:moveTo>
                      <a:pt x="33209" y="0"/>
                    </a:moveTo>
                    <a:lnTo>
                      <a:pt x="4171734" y="0"/>
                    </a:lnTo>
                    <a:cubicBezTo>
                      <a:pt x="4190075" y="0"/>
                      <a:pt x="4204943" y="14868"/>
                      <a:pt x="4204943" y="33209"/>
                    </a:cubicBezTo>
                    <a:lnTo>
                      <a:pt x="4204943" y="325124"/>
                    </a:lnTo>
                    <a:cubicBezTo>
                      <a:pt x="4204943" y="333932"/>
                      <a:pt x="4201444" y="342379"/>
                      <a:pt x="4195216" y="348606"/>
                    </a:cubicBezTo>
                    <a:cubicBezTo>
                      <a:pt x="4188988" y="354834"/>
                      <a:pt x="4180541" y="358333"/>
                      <a:pt x="4171734" y="358333"/>
                    </a:cubicBezTo>
                    <a:lnTo>
                      <a:pt x="33209" y="358333"/>
                    </a:lnTo>
                    <a:cubicBezTo>
                      <a:pt x="24401" y="358333"/>
                      <a:pt x="15955" y="354834"/>
                      <a:pt x="9727" y="348606"/>
                    </a:cubicBezTo>
                    <a:cubicBezTo>
                      <a:pt x="3499" y="342379"/>
                      <a:pt x="0" y="333932"/>
                      <a:pt x="0" y="325124"/>
                    </a:cubicBezTo>
                    <a:lnTo>
                      <a:pt x="0" y="33209"/>
                    </a:lnTo>
                    <a:cubicBezTo>
                      <a:pt x="0" y="24401"/>
                      <a:pt x="3499" y="15955"/>
                      <a:pt x="9727" y="9727"/>
                    </a:cubicBezTo>
                    <a:cubicBezTo>
                      <a:pt x="15955" y="3499"/>
                      <a:pt x="24401" y="0"/>
                      <a:pt x="33209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4204943" cy="491683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80144" y="213749"/>
              <a:ext cx="16634161" cy="96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6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29729" y="645850"/>
            <a:ext cx="13028542" cy="80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9"/>
              </a:lnSpc>
              <a:spcBef>
                <a:spcPct val="0"/>
              </a:spcBef>
            </a:pPr>
            <a:r>
              <a:rPr lang="en-US" sz="480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Perché esplorare nuove architetture hardware?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2905752"/>
            <a:ext cx="9829778" cy="1314122"/>
            <a:chOff x="0" y="0"/>
            <a:chExt cx="13106370" cy="175216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3106370" cy="1752163"/>
              <a:chOff x="0" y="0"/>
              <a:chExt cx="8671910" cy="115932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671909" cy="1159329"/>
              </a:xfrm>
              <a:custGeom>
                <a:avLst/>
                <a:gdLst/>
                <a:ahLst/>
                <a:cxnLst/>
                <a:rect l="l" t="t" r="r" b="b"/>
                <a:pathLst>
                  <a:path w="8671909" h="1159329">
                    <a:moveTo>
                      <a:pt x="16103" y="0"/>
                    </a:moveTo>
                    <a:lnTo>
                      <a:pt x="8655807" y="0"/>
                    </a:lnTo>
                    <a:cubicBezTo>
                      <a:pt x="8660078" y="0"/>
                      <a:pt x="8664173" y="1697"/>
                      <a:pt x="8667193" y="4716"/>
                    </a:cubicBezTo>
                    <a:cubicBezTo>
                      <a:pt x="8670213" y="7736"/>
                      <a:pt x="8671909" y="11832"/>
                      <a:pt x="8671909" y="16103"/>
                    </a:cubicBezTo>
                    <a:lnTo>
                      <a:pt x="8671909" y="1143226"/>
                    </a:lnTo>
                    <a:cubicBezTo>
                      <a:pt x="8671909" y="1152120"/>
                      <a:pt x="8664700" y="1159329"/>
                      <a:pt x="8655807" y="1159329"/>
                    </a:cubicBezTo>
                    <a:lnTo>
                      <a:pt x="16103" y="1159329"/>
                    </a:lnTo>
                    <a:cubicBezTo>
                      <a:pt x="11832" y="1159329"/>
                      <a:pt x="7736" y="1157633"/>
                      <a:pt x="4716" y="1154613"/>
                    </a:cubicBezTo>
                    <a:cubicBezTo>
                      <a:pt x="1697" y="1151593"/>
                      <a:pt x="0" y="1147497"/>
                      <a:pt x="0" y="1143226"/>
                    </a:cubicBezTo>
                    <a:lnTo>
                      <a:pt x="0" y="16103"/>
                    </a:lnTo>
                    <a:cubicBezTo>
                      <a:pt x="0" y="11832"/>
                      <a:pt x="1697" y="7736"/>
                      <a:pt x="4716" y="4716"/>
                    </a:cubicBezTo>
                    <a:cubicBezTo>
                      <a:pt x="7736" y="1697"/>
                      <a:pt x="11832" y="0"/>
                      <a:pt x="16103" y="0"/>
                    </a:cubicBezTo>
                    <a:close/>
                  </a:path>
                </a:pathLst>
              </a:custGeom>
              <a:solidFill>
                <a:srgbClr val="E3704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8671910" cy="1283154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86811" y="42885"/>
              <a:ext cx="12550146" cy="1599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76"/>
                </a:lnSpc>
              </a:pPr>
              <a:r>
                <a:rPr lang="en-US" sz="3482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 GPU migliorano il calcolo parallelo, ma hanno limitazioni su accessi irregolari alla memoria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787179" y="5069780"/>
            <a:ext cx="7094642" cy="1840651"/>
            <a:chOff x="0" y="0"/>
            <a:chExt cx="9459522" cy="245420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9459522" cy="2454201"/>
              <a:chOff x="0" y="0"/>
              <a:chExt cx="10358555" cy="268744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358555" cy="2687449"/>
              </a:xfrm>
              <a:custGeom>
                <a:avLst/>
                <a:gdLst/>
                <a:ahLst/>
                <a:cxnLst/>
                <a:rect l="l" t="t" r="r" b="b"/>
                <a:pathLst>
                  <a:path w="10358555" h="2687449">
                    <a:moveTo>
                      <a:pt x="13481" y="0"/>
                    </a:moveTo>
                    <a:lnTo>
                      <a:pt x="10345075" y="0"/>
                    </a:lnTo>
                    <a:cubicBezTo>
                      <a:pt x="10352520" y="0"/>
                      <a:pt x="10358555" y="6036"/>
                      <a:pt x="10358555" y="13481"/>
                    </a:cubicBezTo>
                    <a:lnTo>
                      <a:pt x="10358555" y="2673968"/>
                    </a:lnTo>
                    <a:cubicBezTo>
                      <a:pt x="10358555" y="2677543"/>
                      <a:pt x="10357135" y="2680972"/>
                      <a:pt x="10354607" y="2683500"/>
                    </a:cubicBezTo>
                    <a:cubicBezTo>
                      <a:pt x="10352079" y="2686028"/>
                      <a:pt x="10348650" y="2687449"/>
                      <a:pt x="10345075" y="2687449"/>
                    </a:cubicBezTo>
                    <a:lnTo>
                      <a:pt x="13481" y="2687449"/>
                    </a:lnTo>
                    <a:cubicBezTo>
                      <a:pt x="9906" y="2687449"/>
                      <a:pt x="6477" y="2686028"/>
                      <a:pt x="3948" y="2683500"/>
                    </a:cubicBezTo>
                    <a:cubicBezTo>
                      <a:pt x="1420" y="2680972"/>
                      <a:pt x="0" y="2677543"/>
                      <a:pt x="0" y="2673968"/>
                    </a:cubicBezTo>
                    <a:lnTo>
                      <a:pt x="0" y="13481"/>
                    </a:lnTo>
                    <a:cubicBezTo>
                      <a:pt x="0" y="9906"/>
                      <a:pt x="1420" y="6477"/>
                      <a:pt x="3948" y="3948"/>
                    </a:cubicBezTo>
                    <a:cubicBezTo>
                      <a:pt x="6477" y="1420"/>
                      <a:pt x="9906" y="0"/>
                      <a:pt x="13481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123825"/>
                <a:ext cx="10358555" cy="2811274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207006" y="-476"/>
              <a:ext cx="9058067" cy="2388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19"/>
                </a:lnSpc>
              </a:pPr>
              <a:r>
                <a:rPr lang="en-US" sz="3442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 IPU (Intelligence Processing Units) offrono un nuovo approccio più flessibile ed efficiente</a:t>
              </a:r>
            </a:p>
          </p:txBody>
        </p:sp>
      </p:grpSp>
      <p:sp>
        <p:nvSpPr>
          <p:cNvPr id="22" name="Freeform 22"/>
          <p:cNvSpPr/>
          <p:nvPr/>
        </p:nvSpPr>
        <p:spPr>
          <a:xfrm rot="-10211961" flipH="1">
            <a:off x="3801472" y="4660733"/>
            <a:ext cx="2037174" cy="1319070"/>
          </a:xfrm>
          <a:custGeom>
            <a:avLst/>
            <a:gdLst/>
            <a:ahLst/>
            <a:cxnLst/>
            <a:rect l="l" t="t" r="r" b="b"/>
            <a:pathLst>
              <a:path w="2037174" h="1319070">
                <a:moveTo>
                  <a:pt x="2037173" y="0"/>
                </a:moveTo>
                <a:lnTo>
                  <a:pt x="0" y="0"/>
                </a:lnTo>
                <a:lnTo>
                  <a:pt x="0" y="1319070"/>
                </a:lnTo>
                <a:lnTo>
                  <a:pt x="2037173" y="1319070"/>
                </a:lnTo>
                <a:lnTo>
                  <a:pt x="203717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23" name="Group 23"/>
          <p:cNvGrpSpPr/>
          <p:nvPr/>
        </p:nvGrpSpPr>
        <p:grpSpPr>
          <a:xfrm>
            <a:off x="10244870" y="7507141"/>
            <a:ext cx="7985980" cy="1843112"/>
            <a:chOff x="0" y="0"/>
            <a:chExt cx="10647973" cy="2457482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0647973" cy="2457482"/>
              <a:chOff x="0" y="0"/>
              <a:chExt cx="11394448" cy="262976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394448" cy="2629764"/>
              </a:xfrm>
              <a:custGeom>
                <a:avLst/>
                <a:gdLst/>
                <a:ahLst/>
                <a:cxnLst/>
                <a:rect l="l" t="t" r="r" b="b"/>
                <a:pathLst>
                  <a:path w="11394448" h="2629764">
                    <a:moveTo>
                      <a:pt x="12255" y="0"/>
                    </a:moveTo>
                    <a:lnTo>
                      <a:pt x="11382193" y="0"/>
                    </a:lnTo>
                    <a:cubicBezTo>
                      <a:pt x="11385443" y="0"/>
                      <a:pt x="11388560" y="1291"/>
                      <a:pt x="11390858" y="3589"/>
                    </a:cubicBezTo>
                    <a:cubicBezTo>
                      <a:pt x="11393157" y="5888"/>
                      <a:pt x="11394448" y="9005"/>
                      <a:pt x="11394448" y="12255"/>
                    </a:cubicBezTo>
                    <a:lnTo>
                      <a:pt x="11394448" y="2617509"/>
                    </a:lnTo>
                    <a:cubicBezTo>
                      <a:pt x="11394448" y="2624277"/>
                      <a:pt x="11388961" y="2629764"/>
                      <a:pt x="11382193" y="2629764"/>
                    </a:cubicBezTo>
                    <a:lnTo>
                      <a:pt x="12255" y="2629764"/>
                    </a:lnTo>
                    <a:cubicBezTo>
                      <a:pt x="5487" y="2629764"/>
                      <a:pt x="0" y="2624277"/>
                      <a:pt x="0" y="2617509"/>
                    </a:cubicBezTo>
                    <a:lnTo>
                      <a:pt x="0" y="12255"/>
                    </a:lnTo>
                    <a:cubicBezTo>
                      <a:pt x="0" y="5487"/>
                      <a:pt x="5487" y="0"/>
                      <a:pt x="12255" y="0"/>
                    </a:cubicBezTo>
                    <a:close/>
                  </a:path>
                </a:pathLst>
              </a:custGeom>
              <a:solidFill>
                <a:srgbClr val="59C1C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123825"/>
                <a:ext cx="11394448" cy="2753589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33013" y="1067"/>
              <a:ext cx="10196081" cy="2388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11"/>
                </a:lnSpc>
              </a:pPr>
              <a:r>
                <a:rPr lang="en-US" sz="3437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Domanda chiave: Le IPU possono superare le GPU nelle applicazioni bioinformatiche?</a:t>
              </a:r>
            </a:p>
          </p:txBody>
        </p:sp>
      </p:grpSp>
      <p:sp>
        <p:nvSpPr>
          <p:cNvPr id="28" name="Freeform 28"/>
          <p:cNvSpPr/>
          <p:nvPr/>
        </p:nvSpPr>
        <p:spPr>
          <a:xfrm rot="-10211961" flipH="1">
            <a:off x="8504964" y="7354196"/>
            <a:ext cx="1734932" cy="1123368"/>
          </a:xfrm>
          <a:custGeom>
            <a:avLst/>
            <a:gdLst/>
            <a:ahLst/>
            <a:cxnLst/>
            <a:rect l="l" t="t" r="r" b="b"/>
            <a:pathLst>
              <a:path w="1734932" h="1123368">
                <a:moveTo>
                  <a:pt x="1734931" y="0"/>
                </a:moveTo>
                <a:lnTo>
                  <a:pt x="0" y="0"/>
                </a:lnTo>
                <a:lnTo>
                  <a:pt x="0" y="1123368"/>
                </a:lnTo>
                <a:lnTo>
                  <a:pt x="1734931" y="1123368"/>
                </a:lnTo>
                <a:lnTo>
                  <a:pt x="173493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7233776">
            <a:off x="-940151" y="9566519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1247354">
            <a:off x="-3041941" y="-129375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400000">
            <a:off x="100540" y="-588174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8"/>
                </a:lnTo>
                <a:lnTo>
                  <a:pt x="0" y="2703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-433787" y="8962034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5" y="0"/>
                </a:lnTo>
                <a:lnTo>
                  <a:pt x="1631685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2184799" y="19752"/>
            <a:ext cx="14500617" cy="1335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1"/>
              </a:lnSpc>
            </a:pPr>
            <a:r>
              <a:rPr lang="en-US" sz="7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Caratteristiche delle IPU</a:t>
            </a:r>
          </a:p>
        </p:txBody>
      </p:sp>
      <p:sp>
        <p:nvSpPr>
          <p:cNvPr id="8" name="Freeform 8"/>
          <p:cNvSpPr/>
          <p:nvPr/>
        </p:nvSpPr>
        <p:spPr>
          <a:xfrm>
            <a:off x="5386305" y="6363829"/>
            <a:ext cx="512448" cy="495677"/>
          </a:xfrm>
          <a:custGeom>
            <a:avLst/>
            <a:gdLst/>
            <a:ahLst/>
            <a:cxnLst/>
            <a:rect l="l" t="t" r="r" b="b"/>
            <a:pathLst>
              <a:path w="512448" h="495677">
                <a:moveTo>
                  <a:pt x="0" y="0"/>
                </a:moveTo>
                <a:lnTo>
                  <a:pt x="512448" y="0"/>
                </a:lnTo>
                <a:lnTo>
                  <a:pt x="512448" y="495678"/>
                </a:lnTo>
                <a:lnTo>
                  <a:pt x="0" y="4956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1704727" y="6363829"/>
            <a:ext cx="512448" cy="495677"/>
          </a:xfrm>
          <a:custGeom>
            <a:avLst/>
            <a:gdLst/>
            <a:ahLst/>
            <a:cxnLst/>
            <a:rect l="l" t="t" r="r" b="b"/>
            <a:pathLst>
              <a:path w="512448" h="495677">
                <a:moveTo>
                  <a:pt x="0" y="0"/>
                </a:moveTo>
                <a:lnTo>
                  <a:pt x="512449" y="0"/>
                </a:lnTo>
                <a:lnTo>
                  <a:pt x="512449" y="495678"/>
                </a:lnTo>
                <a:lnTo>
                  <a:pt x="0" y="4956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5400000">
            <a:off x="8232079" y="3399907"/>
            <a:ext cx="927091" cy="896750"/>
          </a:xfrm>
          <a:custGeom>
            <a:avLst/>
            <a:gdLst/>
            <a:ahLst/>
            <a:cxnLst/>
            <a:rect l="l" t="t" r="r" b="b"/>
            <a:pathLst>
              <a:path w="927091" h="896750">
                <a:moveTo>
                  <a:pt x="0" y="0"/>
                </a:moveTo>
                <a:lnTo>
                  <a:pt x="927092" y="0"/>
                </a:lnTo>
                <a:lnTo>
                  <a:pt x="927092" y="896750"/>
                </a:lnTo>
                <a:lnTo>
                  <a:pt x="0" y="896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1" name="Group 11"/>
          <p:cNvGrpSpPr/>
          <p:nvPr/>
        </p:nvGrpSpPr>
        <p:grpSpPr>
          <a:xfrm>
            <a:off x="3030675" y="1661039"/>
            <a:ext cx="11329899" cy="1314122"/>
            <a:chOff x="0" y="0"/>
            <a:chExt cx="15106532" cy="1752163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5106532" cy="1752163"/>
              <a:chOff x="0" y="0"/>
              <a:chExt cx="9995329" cy="115932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995329" cy="1159329"/>
              </a:xfrm>
              <a:custGeom>
                <a:avLst/>
                <a:gdLst/>
                <a:ahLst/>
                <a:cxnLst/>
                <a:rect l="l" t="t" r="r" b="b"/>
                <a:pathLst>
                  <a:path w="9995329" h="1159329">
                    <a:moveTo>
                      <a:pt x="13971" y="0"/>
                    </a:moveTo>
                    <a:lnTo>
                      <a:pt x="9981359" y="0"/>
                    </a:lnTo>
                    <a:cubicBezTo>
                      <a:pt x="9985064" y="0"/>
                      <a:pt x="9988617" y="1472"/>
                      <a:pt x="9991237" y="4092"/>
                    </a:cubicBezTo>
                    <a:cubicBezTo>
                      <a:pt x="9993857" y="6712"/>
                      <a:pt x="9995329" y="10265"/>
                      <a:pt x="9995329" y="13971"/>
                    </a:cubicBezTo>
                    <a:lnTo>
                      <a:pt x="9995329" y="1145358"/>
                    </a:lnTo>
                    <a:cubicBezTo>
                      <a:pt x="9995329" y="1153074"/>
                      <a:pt x="9989075" y="1159329"/>
                      <a:pt x="9981359" y="1159329"/>
                    </a:cubicBezTo>
                    <a:lnTo>
                      <a:pt x="13971" y="1159329"/>
                    </a:lnTo>
                    <a:cubicBezTo>
                      <a:pt x="6255" y="1159329"/>
                      <a:pt x="0" y="1153074"/>
                      <a:pt x="0" y="1145358"/>
                    </a:cubicBezTo>
                    <a:lnTo>
                      <a:pt x="0" y="13971"/>
                    </a:lnTo>
                    <a:cubicBezTo>
                      <a:pt x="0" y="6255"/>
                      <a:pt x="6255" y="0"/>
                      <a:pt x="13971" y="0"/>
                    </a:cubicBezTo>
                    <a:close/>
                  </a:path>
                </a:pathLst>
              </a:custGeom>
              <a:solidFill>
                <a:srgbClr val="E3704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9995329" cy="1283154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330581" y="42885"/>
              <a:ext cx="14465422" cy="1599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76"/>
                </a:lnSpc>
              </a:pPr>
              <a:r>
                <a:rPr lang="en-US" sz="3482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 Graphcore Intelligence Processing Units (IPU) offrono prestazioni avanzate grazie alla loro architettura: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98225" y="4616628"/>
            <a:ext cx="4455316" cy="3990081"/>
            <a:chOff x="0" y="0"/>
            <a:chExt cx="5940422" cy="5320108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5940422" cy="5320108"/>
              <a:chOff x="0" y="0"/>
              <a:chExt cx="1726105" cy="154586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726105" cy="1545860"/>
              </a:xfrm>
              <a:custGeom>
                <a:avLst/>
                <a:gdLst/>
                <a:ahLst/>
                <a:cxnLst/>
                <a:rect l="l" t="t" r="r" b="b"/>
                <a:pathLst>
                  <a:path w="1726105" h="1545860">
                    <a:moveTo>
                      <a:pt x="80900" y="0"/>
                    </a:moveTo>
                    <a:lnTo>
                      <a:pt x="1645205" y="0"/>
                    </a:lnTo>
                    <a:cubicBezTo>
                      <a:pt x="1689884" y="0"/>
                      <a:pt x="1726105" y="36220"/>
                      <a:pt x="1726105" y="80900"/>
                    </a:cubicBezTo>
                    <a:lnTo>
                      <a:pt x="1726105" y="1464960"/>
                    </a:lnTo>
                    <a:cubicBezTo>
                      <a:pt x="1726105" y="1509640"/>
                      <a:pt x="1689884" y="1545860"/>
                      <a:pt x="1645205" y="1545860"/>
                    </a:cubicBezTo>
                    <a:lnTo>
                      <a:pt x="80900" y="1545860"/>
                    </a:lnTo>
                    <a:cubicBezTo>
                      <a:pt x="36220" y="1545860"/>
                      <a:pt x="0" y="1509640"/>
                      <a:pt x="0" y="1464960"/>
                    </a:cubicBezTo>
                    <a:lnTo>
                      <a:pt x="0" y="80900"/>
                    </a:lnTo>
                    <a:cubicBezTo>
                      <a:pt x="0" y="36220"/>
                      <a:pt x="36220" y="0"/>
                      <a:pt x="80900" y="0"/>
                    </a:cubicBezTo>
                    <a:close/>
                  </a:path>
                </a:pathLst>
              </a:custGeom>
              <a:solidFill>
                <a:srgbClr val="F9D04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133350"/>
                <a:ext cx="1726105" cy="167921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70142" y="742901"/>
              <a:ext cx="5000137" cy="3791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63"/>
                </a:lnSpc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Architettura basata su tiles:</a:t>
              </a:r>
            </a:p>
            <a:p>
              <a:pPr marL="503214" lvl="1" indent="-251607" algn="l">
                <a:lnSpc>
                  <a:spcPts val="3263"/>
                </a:lnSpc>
                <a:buFont typeface="Arial"/>
                <a:buChar char="•"/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Ogni tile ha un core indipendente con memoria locale</a:t>
              </a:r>
            </a:p>
            <a:p>
              <a:pPr marL="503214" lvl="1" indent="-251607" algn="l">
                <a:lnSpc>
                  <a:spcPts val="3263"/>
                </a:lnSpc>
                <a:buFont typeface="Arial"/>
                <a:buChar char="•"/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Evita la gerarchia cache tradizionale delle GPU</a:t>
              </a:r>
            </a:p>
            <a:p>
              <a:pPr algn="l">
                <a:lnSpc>
                  <a:spcPts val="3263"/>
                </a:lnSpc>
              </a:pPr>
              <a:endParaRPr lang="en-US" sz="233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232128" y="4616628"/>
            <a:ext cx="5139224" cy="3990081"/>
            <a:chOff x="0" y="0"/>
            <a:chExt cx="6852299" cy="5320108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852299" cy="5320108"/>
              <a:chOff x="0" y="0"/>
              <a:chExt cx="1991068" cy="154586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91068" cy="1545860"/>
              </a:xfrm>
              <a:custGeom>
                <a:avLst/>
                <a:gdLst/>
                <a:ahLst/>
                <a:cxnLst/>
                <a:rect l="l" t="t" r="r" b="b"/>
                <a:pathLst>
                  <a:path w="1991068" h="1545860">
                    <a:moveTo>
                      <a:pt x="70134" y="0"/>
                    </a:moveTo>
                    <a:lnTo>
                      <a:pt x="1920934" y="0"/>
                    </a:lnTo>
                    <a:cubicBezTo>
                      <a:pt x="1939535" y="0"/>
                      <a:pt x="1957374" y="7389"/>
                      <a:pt x="1970526" y="20542"/>
                    </a:cubicBezTo>
                    <a:cubicBezTo>
                      <a:pt x="1983679" y="33695"/>
                      <a:pt x="1991068" y="51533"/>
                      <a:pt x="1991068" y="70134"/>
                    </a:cubicBezTo>
                    <a:lnTo>
                      <a:pt x="1991068" y="1475726"/>
                    </a:lnTo>
                    <a:cubicBezTo>
                      <a:pt x="1991068" y="1494327"/>
                      <a:pt x="1983679" y="1512166"/>
                      <a:pt x="1970526" y="1525319"/>
                    </a:cubicBezTo>
                    <a:cubicBezTo>
                      <a:pt x="1957374" y="1538471"/>
                      <a:pt x="1939535" y="1545860"/>
                      <a:pt x="1920934" y="1545860"/>
                    </a:cubicBezTo>
                    <a:lnTo>
                      <a:pt x="70134" y="1545860"/>
                    </a:lnTo>
                    <a:cubicBezTo>
                      <a:pt x="51533" y="1545860"/>
                      <a:pt x="33695" y="1538471"/>
                      <a:pt x="20542" y="1525319"/>
                    </a:cubicBezTo>
                    <a:cubicBezTo>
                      <a:pt x="7389" y="1512166"/>
                      <a:pt x="0" y="1494327"/>
                      <a:pt x="0" y="1475726"/>
                    </a:cubicBezTo>
                    <a:lnTo>
                      <a:pt x="0" y="70134"/>
                    </a:lnTo>
                    <a:cubicBezTo>
                      <a:pt x="0" y="51533"/>
                      <a:pt x="7389" y="33695"/>
                      <a:pt x="20542" y="20542"/>
                    </a:cubicBezTo>
                    <a:cubicBezTo>
                      <a:pt x="33695" y="7389"/>
                      <a:pt x="51533" y="0"/>
                      <a:pt x="70134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133350"/>
                <a:ext cx="1991068" cy="167921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542311" y="742901"/>
              <a:ext cx="5767677" cy="3791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63"/>
                </a:lnSpc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Modello di calcolo MIMD:</a:t>
              </a:r>
            </a:p>
            <a:p>
              <a:pPr marL="503214" lvl="1" indent="-251607" algn="l">
                <a:lnSpc>
                  <a:spcPts val="3263"/>
                </a:lnSpc>
                <a:buFont typeface="Arial"/>
                <a:buChar char="•"/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A differenza delle GPU (SIMD - Single Instruction Multiple Data), le IPU usano Multiple Instruction Multiple Data</a:t>
              </a:r>
            </a:p>
            <a:p>
              <a:pPr marL="503214" lvl="1" indent="-251607" algn="l">
                <a:lnSpc>
                  <a:spcPts val="3263"/>
                </a:lnSpc>
                <a:buFont typeface="Arial"/>
                <a:buChar char="•"/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Migliore gestione di dati non strutturati e calcoli irregolari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550551" y="4616628"/>
            <a:ext cx="5139224" cy="3990081"/>
            <a:chOff x="0" y="0"/>
            <a:chExt cx="6852299" cy="5320108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852299" cy="5320108"/>
              <a:chOff x="0" y="0"/>
              <a:chExt cx="1991068" cy="154586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991068" cy="1545860"/>
              </a:xfrm>
              <a:custGeom>
                <a:avLst/>
                <a:gdLst/>
                <a:ahLst/>
                <a:cxnLst/>
                <a:rect l="l" t="t" r="r" b="b"/>
                <a:pathLst>
                  <a:path w="1991068" h="1545860">
                    <a:moveTo>
                      <a:pt x="70134" y="0"/>
                    </a:moveTo>
                    <a:lnTo>
                      <a:pt x="1920934" y="0"/>
                    </a:lnTo>
                    <a:cubicBezTo>
                      <a:pt x="1939535" y="0"/>
                      <a:pt x="1957374" y="7389"/>
                      <a:pt x="1970526" y="20542"/>
                    </a:cubicBezTo>
                    <a:cubicBezTo>
                      <a:pt x="1983679" y="33695"/>
                      <a:pt x="1991068" y="51533"/>
                      <a:pt x="1991068" y="70134"/>
                    </a:cubicBezTo>
                    <a:lnTo>
                      <a:pt x="1991068" y="1475726"/>
                    </a:lnTo>
                    <a:cubicBezTo>
                      <a:pt x="1991068" y="1494327"/>
                      <a:pt x="1983679" y="1512166"/>
                      <a:pt x="1970526" y="1525319"/>
                    </a:cubicBezTo>
                    <a:cubicBezTo>
                      <a:pt x="1957374" y="1538471"/>
                      <a:pt x="1939535" y="1545860"/>
                      <a:pt x="1920934" y="1545860"/>
                    </a:cubicBezTo>
                    <a:lnTo>
                      <a:pt x="70134" y="1545860"/>
                    </a:lnTo>
                    <a:cubicBezTo>
                      <a:pt x="51533" y="1545860"/>
                      <a:pt x="33695" y="1538471"/>
                      <a:pt x="20542" y="1525319"/>
                    </a:cubicBezTo>
                    <a:cubicBezTo>
                      <a:pt x="7389" y="1512166"/>
                      <a:pt x="0" y="1494327"/>
                      <a:pt x="0" y="1475726"/>
                    </a:cubicBezTo>
                    <a:lnTo>
                      <a:pt x="0" y="70134"/>
                    </a:lnTo>
                    <a:cubicBezTo>
                      <a:pt x="0" y="51533"/>
                      <a:pt x="7389" y="33695"/>
                      <a:pt x="20542" y="20542"/>
                    </a:cubicBezTo>
                    <a:cubicBezTo>
                      <a:pt x="33695" y="7389"/>
                      <a:pt x="51533" y="0"/>
                      <a:pt x="70134" y="0"/>
                    </a:cubicBezTo>
                    <a:close/>
                  </a:path>
                </a:pathLst>
              </a:custGeom>
              <a:solidFill>
                <a:srgbClr val="58C2CA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133350"/>
                <a:ext cx="1991068" cy="1679210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542311" y="742901"/>
              <a:ext cx="5767677" cy="3791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63"/>
                </a:lnSpc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Efficienza nei calcoli irregolari:</a:t>
              </a:r>
            </a:p>
            <a:p>
              <a:pPr marL="503214" lvl="1" indent="-251607" algn="l">
                <a:lnSpc>
                  <a:spcPts val="3263"/>
                </a:lnSpc>
                <a:buFont typeface="Arial"/>
                <a:buChar char="•"/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Le IPU ottimizzano l’accesso alla memoria per ridurre la latenza</a:t>
              </a:r>
            </a:p>
            <a:p>
              <a:pPr marL="503214" lvl="1" indent="-251607" algn="l">
                <a:lnSpc>
                  <a:spcPts val="3263"/>
                </a:lnSpc>
                <a:buFont typeface="Arial"/>
                <a:buChar char="•"/>
              </a:pPr>
              <a:r>
                <a:rPr lang="en-US" sz="2330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Ottime per problemi bioinformatici con dataset molto variabili</a:t>
              </a: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7233776">
            <a:off x="-879276" y="8594109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0" y="0"/>
                </a:lnTo>
                <a:lnTo>
                  <a:pt x="4199420" y="3385782"/>
                </a:lnTo>
                <a:lnTo>
                  <a:pt x="0" y="3385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1247354">
            <a:off x="-3041941" y="-129375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400000">
            <a:off x="100540" y="-588174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8"/>
                </a:lnTo>
                <a:lnTo>
                  <a:pt x="0" y="2703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9845284">
            <a:off x="-70696" y="8733059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5" y="0"/>
                </a:lnTo>
                <a:lnTo>
                  <a:pt x="1631685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2067764" y="209878"/>
            <a:ext cx="14500617" cy="1335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1"/>
              </a:lnSpc>
            </a:pPr>
            <a:r>
              <a:rPr lang="en-US" sz="7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L’Algoritmo X-Drop</a:t>
            </a:r>
          </a:p>
        </p:txBody>
      </p:sp>
      <p:sp>
        <p:nvSpPr>
          <p:cNvPr id="8" name="Freeform 8"/>
          <p:cNvSpPr/>
          <p:nvPr/>
        </p:nvSpPr>
        <p:spPr>
          <a:xfrm>
            <a:off x="6012958" y="6293137"/>
            <a:ext cx="512448" cy="495677"/>
          </a:xfrm>
          <a:custGeom>
            <a:avLst/>
            <a:gdLst/>
            <a:ahLst/>
            <a:cxnLst/>
            <a:rect l="l" t="t" r="r" b="b"/>
            <a:pathLst>
              <a:path w="512448" h="495677">
                <a:moveTo>
                  <a:pt x="0" y="0"/>
                </a:moveTo>
                <a:lnTo>
                  <a:pt x="512449" y="0"/>
                </a:lnTo>
                <a:lnTo>
                  <a:pt x="512449" y="495678"/>
                </a:lnTo>
                <a:lnTo>
                  <a:pt x="0" y="4956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2021818" y="6504146"/>
            <a:ext cx="512448" cy="495677"/>
          </a:xfrm>
          <a:custGeom>
            <a:avLst/>
            <a:gdLst/>
            <a:ahLst/>
            <a:cxnLst/>
            <a:rect l="l" t="t" r="r" b="b"/>
            <a:pathLst>
              <a:path w="512448" h="495677">
                <a:moveTo>
                  <a:pt x="0" y="0"/>
                </a:moveTo>
                <a:lnTo>
                  <a:pt x="512449" y="0"/>
                </a:lnTo>
                <a:lnTo>
                  <a:pt x="512449" y="495677"/>
                </a:lnTo>
                <a:lnTo>
                  <a:pt x="0" y="4956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5048228" y="8724822"/>
            <a:ext cx="9312346" cy="101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1"/>
              </a:lnSpc>
            </a:pPr>
            <a:r>
              <a:rPr lang="en-US" sz="2993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Risultato: X-Drop + IPU migliora precisione e velocità, riducendo i calcoli inutili!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314759" y="2278689"/>
            <a:ext cx="11329899" cy="1314122"/>
            <a:chOff x="0" y="0"/>
            <a:chExt cx="15106532" cy="1752163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5106532" cy="1752163"/>
              <a:chOff x="0" y="0"/>
              <a:chExt cx="9995329" cy="115932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995329" cy="1159329"/>
              </a:xfrm>
              <a:custGeom>
                <a:avLst/>
                <a:gdLst/>
                <a:ahLst/>
                <a:cxnLst/>
                <a:rect l="l" t="t" r="r" b="b"/>
                <a:pathLst>
                  <a:path w="9995329" h="1159329">
                    <a:moveTo>
                      <a:pt x="13971" y="0"/>
                    </a:moveTo>
                    <a:lnTo>
                      <a:pt x="9981359" y="0"/>
                    </a:lnTo>
                    <a:cubicBezTo>
                      <a:pt x="9985064" y="0"/>
                      <a:pt x="9988617" y="1472"/>
                      <a:pt x="9991237" y="4092"/>
                    </a:cubicBezTo>
                    <a:cubicBezTo>
                      <a:pt x="9993857" y="6712"/>
                      <a:pt x="9995329" y="10265"/>
                      <a:pt x="9995329" y="13971"/>
                    </a:cubicBezTo>
                    <a:lnTo>
                      <a:pt x="9995329" y="1145358"/>
                    </a:lnTo>
                    <a:cubicBezTo>
                      <a:pt x="9995329" y="1153074"/>
                      <a:pt x="9989075" y="1159329"/>
                      <a:pt x="9981359" y="1159329"/>
                    </a:cubicBezTo>
                    <a:lnTo>
                      <a:pt x="13971" y="1159329"/>
                    </a:lnTo>
                    <a:cubicBezTo>
                      <a:pt x="6255" y="1159329"/>
                      <a:pt x="0" y="1153074"/>
                      <a:pt x="0" y="1145358"/>
                    </a:cubicBezTo>
                    <a:lnTo>
                      <a:pt x="0" y="13971"/>
                    </a:lnTo>
                    <a:cubicBezTo>
                      <a:pt x="0" y="6255"/>
                      <a:pt x="6255" y="0"/>
                      <a:pt x="13971" y="0"/>
                    </a:cubicBezTo>
                    <a:close/>
                  </a:path>
                </a:pathLst>
              </a:custGeom>
              <a:solidFill>
                <a:srgbClr val="99AC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9995329" cy="1283154"/>
              </a:xfrm>
              <a:prstGeom prst="rect">
                <a:avLst/>
              </a:prstGeom>
            </p:spPr>
            <p:txBody>
              <a:bodyPr lIns="52204" tIns="52204" rIns="52204" bIns="52204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330581" y="42885"/>
              <a:ext cx="14465422" cy="1599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76"/>
                </a:lnSpc>
              </a:pPr>
              <a:r>
                <a:rPr lang="en-US" sz="3482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L’algoritmo X-Drop è un approccio innovativo per l’allineamento di sequenze che sfrutta le IPU.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45147" y="5123468"/>
            <a:ext cx="5139224" cy="2835016"/>
            <a:chOff x="0" y="0"/>
            <a:chExt cx="1991068" cy="109835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91068" cy="1098358"/>
            </a:xfrm>
            <a:custGeom>
              <a:avLst/>
              <a:gdLst/>
              <a:ahLst/>
              <a:cxnLst/>
              <a:rect l="l" t="t" r="r" b="b"/>
              <a:pathLst>
                <a:path w="1991068" h="1098358">
                  <a:moveTo>
                    <a:pt x="76828" y="0"/>
                  </a:moveTo>
                  <a:lnTo>
                    <a:pt x="1914240" y="0"/>
                  </a:lnTo>
                  <a:cubicBezTo>
                    <a:pt x="1934616" y="0"/>
                    <a:pt x="1954158" y="8094"/>
                    <a:pt x="1968566" y="22502"/>
                  </a:cubicBezTo>
                  <a:cubicBezTo>
                    <a:pt x="1982974" y="36911"/>
                    <a:pt x="1991068" y="56452"/>
                    <a:pt x="1991068" y="76828"/>
                  </a:cubicBezTo>
                  <a:lnTo>
                    <a:pt x="1991068" y="1021530"/>
                  </a:lnTo>
                  <a:cubicBezTo>
                    <a:pt x="1991068" y="1041906"/>
                    <a:pt x="1982974" y="1061448"/>
                    <a:pt x="1968566" y="1075856"/>
                  </a:cubicBezTo>
                  <a:cubicBezTo>
                    <a:pt x="1954158" y="1090264"/>
                    <a:pt x="1934616" y="1098358"/>
                    <a:pt x="1914240" y="1098358"/>
                  </a:cubicBezTo>
                  <a:lnTo>
                    <a:pt x="76828" y="1098358"/>
                  </a:lnTo>
                  <a:cubicBezTo>
                    <a:pt x="56452" y="1098358"/>
                    <a:pt x="36911" y="1090264"/>
                    <a:pt x="22502" y="1075856"/>
                  </a:cubicBezTo>
                  <a:cubicBezTo>
                    <a:pt x="8094" y="1061448"/>
                    <a:pt x="0" y="1041906"/>
                    <a:pt x="0" y="1021530"/>
                  </a:cubicBezTo>
                  <a:lnTo>
                    <a:pt x="0" y="76828"/>
                  </a:lnTo>
                  <a:cubicBezTo>
                    <a:pt x="0" y="56452"/>
                    <a:pt x="8094" y="36911"/>
                    <a:pt x="22502" y="22502"/>
                  </a:cubicBezTo>
                  <a:cubicBezTo>
                    <a:pt x="36911" y="8094"/>
                    <a:pt x="56452" y="0"/>
                    <a:pt x="76828" y="0"/>
                  </a:cubicBezTo>
                  <a:close/>
                </a:path>
              </a:pathLst>
            </a:custGeom>
            <a:solidFill>
              <a:srgbClr val="EE889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33350"/>
              <a:ext cx="1991068" cy="1231708"/>
            </a:xfrm>
            <a:prstGeom prst="rect">
              <a:avLst/>
            </a:prstGeom>
          </p:spPr>
          <p:txBody>
            <a:bodyPr lIns="47656" tIns="47656" rIns="47656" bIns="47656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47050" y="5515676"/>
            <a:ext cx="4935417" cy="192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2"/>
              </a:lnSpc>
            </a:pPr>
            <a:r>
              <a:rPr lang="en-US" sz="2773" u="sng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Riduzione dello spazio di ricerca:</a:t>
            </a:r>
          </a:p>
          <a:p>
            <a:pPr algn="l">
              <a:lnSpc>
                <a:spcPts val="3882"/>
              </a:lnSpc>
            </a:pPr>
            <a:r>
              <a:rPr lang="en-US" sz="2773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Analizza solo le regioni con punteggi alti, evitando calcoli inutili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653994" y="5123468"/>
            <a:ext cx="5139224" cy="3126613"/>
            <a:chOff x="0" y="0"/>
            <a:chExt cx="6852299" cy="4168817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6852299" cy="3780021"/>
              <a:chOff x="0" y="0"/>
              <a:chExt cx="1991068" cy="109835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91068" cy="1098358"/>
              </a:xfrm>
              <a:custGeom>
                <a:avLst/>
                <a:gdLst/>
                <a:ahLst/>
                <a:cxnLst/>
                <a:rect l="l" t="t" r="r" b="b"/>
                <a:pathLst>
                  <a:path w="1991068" h="1098358">
                    <a:moveTo>
                      <a:pt x="76828" y="0"/>
                    </a:moveTo>
                    <a:lnTo>
                      <a:pt x="1914240" y="0"/>
                    </a:lnTo>
                    <a:cubicBezTo>
                      <a:pt x="1934616" y="0"/>
                      <a:pt x="1954158" y="8094"/>
                      <a:pt x="1968566" y="22502"/>
                    </a:cubicBezTo>
                    <a:cubicBezTo>
                      <a:pt x="1982974" y="36911"/>
                      <a:pt x="1991068" y="56452"/>
                      <a:pt x="1991068" y="76828"/>
                    </a:cubicBezTo>
                    <a:lnTo>
                      <a:pt x="1991068" y="1021530"/>
                    </a:lnTo>
                    <a:cubicBezTo>
                      <a:pt x="1991068" y="1041906"/>
                      <a:pt x="1982974" y="1061448"/>
                      <a:pt x="1968566" y="1075856"/>
                    </a:cubicBezTo>
                    <a:cubicBezTo>
                      <a:pt x="1954158" y="1090264"/>
                      <a:pt x="1934616" y="1098358"/>
                      <a:pt x="1914240" y="1098358"/>
                    </a:cubicBezTo>
                    <a:lnTo>
                      <a:pt x="76828" y="1098358"/>
                    </a:lnTo>
                    <a:cubicBezTo>
                      <a:pt x="56452" y="1098358"/>
                      <a:pt x="36911" y="1090264"/>
                      <a:pt x="22502" y="1075856"/>
                    </a:cubicBezTo>
                    <a:cubicBezTo>
                      <a:pt x="8094" y="1061448"/>
                      <a:pt x="0" y="1041906"/>
                      <a:pt x="0" y="1021530"/>
                    </a:cubicBezTo>
                    <a:lnTo>
                      <a:pt x="0" y="76828"/>
                    </a:lnTo>
                    <a:cubicBezTo>
                      <a:pt x="0" y="56452"/>
                      <a:pt x="8094" y="36911"/>
                      <a:pt x="22502" y="22502"/>
                    </a:cubicBezTo>
                    <a:cubicBezTo>
                      <a:pt x="36911" y="8094"/>
                      <a:pt x="56452" y="0"/>
                      <a:pt x="76828" y="0"/>
                    </a:cubicBezTo>
                    <a:close/>
                  </a:path>
                </a:pathLst>
              </a:custGeom>
              <a:solidFill>
                <a:srgbClr val="FFD699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33350"/>
                <a:ext cx="1991068" cy="1231708"/>
              </a:xfrm>
              <a:prstGeom prst="rect">
                <a:avLst/>
              </a:prstGeom>
            </p:spPr>
            <p:txBody>
              <a:bodyPr lIns="47656" tIns="47656" rIns="47656" bIns="47656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271742" y="310850"/>
              <a:ext cx="6580556" cy="3857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82"/>
                </a:lnSpc>
              </a:pPr>
              <a:r>
                <a:rPr lang="en-US" sz="2773" u="sng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Struttura dinamica della matrice:</a:t>
              </a:r>
            </a:p>
            <a:p>
              <a:pPr algn="l">
                <a:lnSpc>
                  <a:spcPts val="3882"/>
                </a:lnSpc>
              </a:pPr>
              <a:r>
                <a:rPr lang="en-US" sz="2773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Usa bande mobili per concentrarsi sulle parti più informative</a:t>
              </a:r>
            </a:p>
            <a:p>
              <a:pPr algn="l">
                <a:lnSpc>
                  <a:spcPts val="3882"/>
                </a:lnSpc>
              </a:pPr>
              <a:endParaRPr lang="en-US" sz="2773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endParaRPr>
            </a:p>
          </p:txBody>
        </p:sp>
      </p:grpSp>
      <p:sp>
        <p:nvSpPr>
          <p:cNvPr id="25" name="Freeform 25"/>
          <p:cNvSpPr/>
          <p:nvPr/>
        </p:nvSpPr>
        <p:spPr>
          <a:xfrm rot="5400000">
            <a:off x="8854527" y="3918156"/>
            <a:ext cx="927091" cy="896750"/>
          </a:xfrm>
          <a:custGeom>
            <a:avLst/>
            <a:gdLst/>
            <a:ahLst/>
            <a:cxnLst/>
            <a:rect l="l" t="t" r="r" b="b"/>
            <a:pathLst>
              <a:path w="927091" h="896750">
                <a:moveTo>
                  <a:pt x="0" y="0"/>
                </a:moveTo>
                <a:lnTo>
                  <a:pt x="927091" y="0"/>
                </a:lnTo>
                <a:lnTo>
                  <a:pt x="927091" y="896750"/>
                </a:lnTo>
                <a:lnTo>
                  <a:pt x="0" y="896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26" name="Group 26"/>
          <p:cNvGrpSpPr/>
          <p:nvPr/>
        </p:nvGrpSpPr>
        <p:grpSpPr>
          <a:xfrm>
            <a:off x="12762867" y="5123468"/>
            <a:ext cx="5139224" cy="3044665"/>
            <a:chOff x="0" y="0"/>
            <a:chExt cx="6852299" cy="4059553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852299" cy="3780021"/>
              <a:chOff x="0" y="0"/>
              <a:chExt cx="1991068" cy="1098358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991068" cy="1098358"/>
              </a:xfrm>
              <a:custGeom>
                <a:avLst/>
                <a:gdLst/>
                <a:ahLst/>
                <a:cxnLst/>
                <a:rect l="l" t="t" r="r" b="b"/>
                <a:pathLst>
                  <a:path w="1991068" h="1098358">
                    <a:moveTo>
                      <a:pt x="76828" y="0"/>
                    </a:moveTo>
                    <a:lnTo>
                      <a:pt x="1914240" y="0"/>
                    </a:lnTo>
                    <a:cubicBezTo>
                      <a:pt x="1934616" y="0"/>
                      <a:pt x="1954158" y="8094"/>
                      <a:pt x="1968566" y="22502"/>
                    </a:cubicBezTo>
                    <a:cubicBezTo>
                      <a:pt x="1982974" y="36911"/>
                      <a:pt x="1991068" y="56452"/>
                      <a:pt x="1991068" y="76828"/>
                    </a:cubicBezTo>
                    <a:lnTo>
                      <a:pt x="1991068" y="1021530"/>
                    </a:lnTo>
                    <a:cubicBezTo>
                      <a:pt x="1991068" y="1041906"/>
                      <a:pt x="1982974" y="1061448"/>
                      <a:pt x="1968566" y="1075856"/>
                    </a:cubicBezTo>
                    <a:cubicBezTo>
                      <a:pt x="1954158" y="1090264"/>
                      <a:pt x="1934616" y="1098358"/>
                      <a:pt x="1914240" y="1098358"/>
                    </a:cubicBezTo>
                    <a:lnTo>
                      <a:pt x="76828" y="1098358"/>
                    </a:lnTo>
                    <a:cubicBezTo>
                      <a:pt x="56452" y="1098358"/>
                      <a:pt x="36911" y="1090264"/>
                      <a:pt x="22502" y="1075856"/>
                    </a:cubicBezTo>
                    <a:cubicBezTo>
                      <a:pt x="8094" y="1061448"/>
                      <a:pt x="0" y="1041906"/>
                      <a:pt x="0" y="1021530"/>
                    </a:cubicBezTo>
                    <a:lnTo>
                      <a:pt x="0" y="76828"/>
                    </a:lnTo>
                    <a:cubicBezTo>
                      <a:pt x="0" y="56452"/>
                      <a:pt x="8094" y="36911"/>
                      <a:pt x="22502" y="22502"/>
                    </a:cubicBezTo>
                    <a:cubicBezTo>
                      <a:pt x="36911" y="8094"/>
                      <a:pt x="56452" y="0"/>
                      <a:pt x="76828" y="0"/>
                    </a:cubicBezTo>
                    <a:close/>
                  </a:path>
                </a:pathLst>
              </a:custGeom>
              <a:solidFill>
                <a:srgbClr val="69A46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133350"/>
                <a:ext cx="1991068" cy="1231708"/>
              </a:xfrm>
              <a:prstGeom prst="rect">
                <a:avLst/>
              </a:prstGeom>
            </p:spPr>
            <p:txBody>
              <a:bodyPr lIns="47656" tIns="47656" rIns="47656" bIns="47656" rtlCol="0" anchor="ctr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727681" y="155625"/>
              <a:ext cx="5702532" cy="3903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4"/>
                </a:lnSpc>
              </a:pPr>
              <a:r>
                <a:rPr lang="en-US" sz="2403" u="sng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Ottimizzazione per IPU:</a:t>
              </a:r>
            </a:p>
            <a:p>
              <a:pPr marL="518877" lvl="1" indent="-259438" algn="l">
                <a:lnSpc>
                  <a:spcPts val="3364"/>
                </a:lnSpc>
                <a:buFont typeface="Arial"/>
                <a:buChar char="•"/>
              </a:pPr>
              <a:r>
                <a:rPr lang="en-US" sz="2403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La memoria SRAM locale delle IPU riduce l’uso di memoria esterna</a:t>
              </a:r>
            </a:p>
            <a:p>
              <a:pPr marL="518877" lvl="1" indent="-259438" algn="l">
                <a:lnSpc>
                  <a:spcPts val="3364"/>
                </a:lnSpc>
                <a:buFont typeface="Arial"/>
                <a:buChar char="•"/>
              </a:pPr>
              <a:r>
                <a:rPr lang="en-US" sz="2403">
                  <a:solidFill>
                    <a:srgbClr val="000000"/>
                  </a:solidFill>
                  <a:latin typeface="Dreaming Outloud Sans Alt"/>
                  <a:ea typeface="Dreaming Outloud Sans Alt"/>
                  <a:cs typeface="Dreaming Outloud Sans Alt"/>
                  <a:sym typeface="Dreaming Outloud Sans Alt"/>
                </a:rPr>
                <a:t>Perfetto per dati biologici complessi e dinamici</a:t>
              </a:r>
            </a:p>
            <a:p>
              <a:pPr algn="l">
                <a:lnSpc>
                  <a:spcPts val="3364"/>
                </a:lnSpc>
              </a:pPr>
              <a:endParaRPr lang="en-US" sz="2403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endParaRPr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3318145" y="-1577291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-41458" y="-756775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4148118" y="1747818"/>
          <a:ext cx="9540294" cy="6781799"/>
        </p:xfrm>
        <a:graphic>
          <a:graphicData uri="http://schemas.openxmlformats.org/drawingml/2006/table">
            <a:tbl>
              <a:tblPr/>
              <a:tblGrid>
                <a:gridCol w="3234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3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3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24933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Caratteristica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GPU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IPU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4933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Architettura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SIMD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MIMD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7664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Gestione memoria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Cache gerarchica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Memoria distribuita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7664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Efficienza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Elevata per calcoli regolari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Migliore per calcoli irregolari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6605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Latenza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Maggiore (dipendenza dalla memoria esterna)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Minore (accesso locale ai dati)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3998496" y="385160"/>
            <a:ext cx="10291007" cy="95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Confronto tra GPU e IPU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46129" y="8692955"/>
            <a:ext cx="10424893" cy="1405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1"/>
              </a:lnSpc>
            </a:pPr>
            <a:r>
              <a:rPr lang="en-US" sz="2693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Le GPU sono migliori per operazioni ripetitive su grandi dataset, mentre le IPU sono ideali per allineamenti complessi e dati distribuiti irregolarmente.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7233776">
            <a:off x="15868672" y="-929247"/>
            <a:ext cx="4199421" cy="3385783"/>
          </a:xfrm>
          <a:custGeom>
            <a:avLst/>
            <a:gdLst/>
            <a:ahLst/>
            <a:cxnLst/>
            <a:rect l="l" t="t" r="r" b="b"/>
            <a:pathLst>
              <a:path w="4199421" h="3385783">
                <a:moveTo>
                  <a:pt x="0" y="0"/>
                </a:moveTo>
                <a:lnTo>
                  <a:pt x="4199421" y="0"/>
                </a:lnTo>
                <a:lnTo>
                  <a:pt x="4199421" y="3385783"/>
                </a:lnTo>
                <a:lnTo>
                  <a:pt x="0" y="33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1247354">
            <a:off x="-3041941" y="-1293755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5400000">
            <a:off x="100540" y="-588174"/>
            <a:ext cx="1464880" cy="2703638"/>
          </a:xfrm>
          <a:custGeom>
            <a:avLst/>
            <a:gdLst/>
            <a:ahLst/>
            <a:cxnLst/>
            <a:rect l="l" t="t" r="r" b="b"/>
            <a:pathLst>
              <a:path w="1464880" h="2703638">
                <a:moveTo>
                  <a:pt x="0" y="0"/>
                </a:moveTo>
                <a:lnTo>
                  <a:pt x="1464880" y="0"/>
                </a:lnTo>
                <a:lnTo>
                  <a:pt x="1464880" y="2703638"/>
                </a:lnTo>
                <a:lnTo>
                  <a:pt x="0" y="2703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3968317">
            <a:off x="16927174" y="-1035130"/>
            <a:ext cx="1631685" cy="2655109"/>
          </a:xfrm>
          <a:custGeom>
            <a:avLst/>
            <a:gdLst/>
            <a:ahLst/>
            <a:cxnLst/>
            <a:rect l="l" t="t" r="r" b="b"/>
            <a:pathLst>
              <a:path w="1631685" h="2655109">
                <a:moveTo>
                  <a:pt x="0" y="0"/>
                </a:moveTo>
                <a:lnTo>
                  <a:pt x="1631685" y="0"/>
                </a:lnTo>
                <a:lnTo>
                  <a:pt x="1631685" y="2655109"/>
                </a:lnTo>
                <a:lnTo>
                  <a:pt x="0" y="2655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4538355" y="1809207"/>
          <a:ext cx="8992084" cy="6779851"/>
        </p:xfrm>
        <a:graphic>
          <a:graphicData uri="http://schemas.openxmlformats.org/drawingml/2006/table">
            <a:tbl>
              <a:tblPr/>
              <a:tblGrid>
                <a:gridCol w="2248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80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80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3465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Caratteristica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CPU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GPU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IPU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654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Efficienza calcolo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Bassa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Alta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Molto alta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654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Gestione memoria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Limitata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Ottimizzata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Eccellente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654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Scalabilità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Media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Alta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Massima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557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Latenza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Alta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Media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Bassa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184799" y="68825"/>
            <a:ext cx="13764580" cy="1256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6"/>
              </a:lnSpc>
            </a:pPr>
            <a:r>
              <a:rPr lang="en-US" sz="7404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Confronto delle Performance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29729" y="9182100"/>
            <a:ext cx="13028542" cy="655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9"/>
              </a:lnSpc>
              <a:spcBef>
                <a:spcPct val="0"/>
              </a:spcBef>
            </a:pPr>
            <a:r>
              <a:rPr lang="en-US" sz="3806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Le IPU superano le GPU in molti scenari bioinformatici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088930">
            <a:off x="-2207280" y="-2356073"/>
            <a:ext cx="5507484" cy="4440409"/>
          </a:xfrm>
          <a:custGeom>
            <a:avLst/>
            <a:gdLst/>
            <a:ahLst/>
            <a:cxnLst/>
            <a:rect l="l" t="t" r="r" b="b"/>
            <a:pathLst>
              <a:path w="5507484" h="4440409">
                <a:moveTo>
                  <a:pt x="0" y="0"/>
                </a:moveTo>
                <a:lnTo>
                  <a:pt x="5507483" y="0"/>
                </a:lnTo>
                <a:lnTo>
                  <a:pt x="5507483" y="4440409"/>
                </a:lnTo>
                <a:lnTo>
                  <a:pt x="0" y="444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5924385">
            <a:off x="23037" y="-389630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0" y="0"/>
                </a:lnTo>
                <a:lnTo>
                  <a:pt x="1350980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186786">
            <a:off x="15037881" y="-1761697"/>
            <a:ext cx="5103628" cy="4114800"/>
          </a:xfrm>
          <a:custGeom>
            <a:avLst/>
            <a:gdLst/>
            <a:ahLst/>
            <a:cxnLst/>
            <a:rect l="l" t="t" r="r" b="b"/>
            <a:pathLst>
              <a:path w="5103628" h="4114800">
                <a:moveTo>
                  <a:pt x="0" y="0"/>
                </a:moveTo>
                <a:lnTo>
                  <a:pt x="5103628" y="0"/>
                </a:lnTo>
                <a:lnTo>
                  <a:pt x="5103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5486400" y="2705100"/>
          <a:ext cx="7315200" cy="4981575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0485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Tecnologia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Tempo di esecuzione (ms)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Consumo memoria (MB)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7030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CPU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1200 ms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1024 MB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7030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GPU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230 ms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512 MB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7030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IPU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120 ms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Dreaming Outloud Sans Alt"/>
                          <a:ea typeface="Dreaming Outloud Sans Alt"/>
                          <a:cs typeface="Dreaming Outloud Sans Alt"/>
                          <a:sym typeface="Dreaming Outloud Sans Alt"/>
                        </a:rPr>
                        <a:t>256 MB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3998496" y="-39009"/>
            <a:ext cx="10291007" cy="1943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Risultati per Dataset Complessi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94660" y="8563610"/>
            <a:ext cx="11698680" cy="1313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Le IPU superano le GPU in termini di efficienza e consumo di memoria</a:t>
            </a:r>
          </a:p>
        </p:txBody>
      </p:sp>
      <p:sp>
        <p:nvSpPr>
          <p:cNvPr id="9" name="Freeform 9"/>
          <p:cNvSpPr/>
          <p:nvPr/>
        </p:nvSpPr>
        <p:spPr>
          <a:xfrm rot="-5924385">
            <a:off x="16734655" y="-525498"/>
            <a:ext cx="1350980" cy="2493420"/>
          </a:xfrm>
          <a:custGeom>
            <a:avLst/>
            <a:gdLst/>
            <a:ahLst/>
            <a:cxnLst/>
            <a:rect l="l" t="t" r="r" b="b"/>
            <a:pathLst>
              <a:path w="1350980" h="2493420">
                <a:moveTo>
                  <a:pt x="0" y="0"/>
                </a:moveTo>
                <a:lnTo>
                  <a:pt x="1350981" y="0"/>
                </a:lnTo>
                <a:lnTo>
                  <a:pt x="1350981" y="2493420"/>
                </a:lnTo>
                <a:lnTo>
                  <a:pt x="0" y="249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5255</Words>
  <Application>Microsoft Macintosh PowerPoint</Application>
  <PresentationFormat>Personalizzato</PresentationFormat>
  <Paragraphs>1727</Paragraphs>
  <Slides>103</Slides>
  <Notes>78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103</vt:i4>
      </vt:variant>
    </vt:vector>
  </HeadingPairs>
  <TitlesOfParts>
    <vt:vector size="110" baseType="lpstr">
      <vt:lpstr>Gaegu</vt:lpstr>
      <vt:lpstr>Calibri</vt:lpstr>
      <vt:lpstr>Dreaming Outloud Sans Alt</vt:lpstr>
      <vt:lpstr>Dreaming Outloud Sans Alt Italics</vt:lpstr>
      <vt:lpstr>Fredoka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algoritmi di allineamento</dc:title>
  <cp:lastModifiedBy>MARCO FUSCO</cp:lastModifiedBy>
  <cp:revision>2</cp:revision>
  <dcterms:created xsi:type="dcterms:W3CDTF">2006-08-16T00:00:00Z</dcterms:created>
  <dcterms:modified xsi:type="dcterms:W3CDTF">2025-02-03T13:52:49Z</dcterms:modified>
  <dc:identifier>DAGZBRlGqi0</dc:identifier>
</cp:coreProperties>
</file>